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2" r:id="rId5"/>
  </p:sldMasterIdLst>
  <p:sldIdLst>
    <p:sldId id="256" r:id="rId6"/>
    <p:sldId id="283" r:id="rId7"/>
    <p:sldId id="331" r:id="rId8"/>
    <p:sldId id="332" r:id="rId9"/>
    <p:sldId id="333" r:id="rId10"/>
    <p:sldId id="334" r:id="rId11"/>
    <p:sldId id="294"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5" r:id="rId30"/>
    <p:sldId id="336" r:id="rId31"/>
    <p:sldId id="338" r:id="rId32"/>
    <p:sldId id="340" r:id="rId33"/>
    <p:sldId id="341" r:id="rId34"/>
    <p:sldId id="339" r:id="rId35"/>
    <p:sldId id="337" r:id="rId36"/>
    <p:sldId id="342" r:id="rId37"/>
    <p:sldId id="343" r:id="rId38"/>
    <p:sldId id="344" r:id="rId39"/>
    <p:sldId id="345" r:id="rId40"/>
    <p:sldId id="346" r:id="rId41"/>
    <p:sldId id="348" r:id="rId42"/>
    <p:sldId id="349" r:id="rId43"/>
    <p:sldId id="350" r:id="rId44"/>
    <p:sldId id="276" r:id="rId45"/>
    <p:sldId id="277" r:id="rId46"/>
    <p:sldId id="257" r:id="rId47"/>
    <p:sldId id="258" r:id="rId48"/>
    <p:sldId id="259" r:id="rId49"/>
    <p:sldId id="260" r:id="rId50"/>
    <p:sldId id="261" r:id="rId51"/>
    <p:sldId id="262" r:id="rId52"/>
    <p:sldId id="263" r:id="rId53"/>
    <p:sldId id="351" r:id="rId54"/>
    <p:sldId id="264" r:id="rId55"/>
    <p:sldId id="352" r:id="rId56"/>
    <p:sldId id="265" r:id="rId57"/>
    <p:sldId id="266" r:id="rId58"/>
    <p:sldId id="267" r:id="rId59"/>
    <p:sldId id="268" r:id="rId60"/>
    <p:sldId id="365" r:id="rId61"/>
    <p:sldId id="367" r:id="rId62"/>
    <p:sldId id="366" r:id="rId63"/>
    <p:sldId id="369" r:id="rId64"/>
    <p:sldId id="368" r:id="rId65"/>
    <p:sldId id="353" r:id="rId66"/>
    <p:sldId id="270" r:id="rId67"/>
    <p:sldId id="354" r:id="rId68"/>
    <p:sldId id="355" r:id="rId69"/>
    <p:sldId id="356" r:id="rId70"/>
    <p:sldId id="370" r:id="rId71"/>
    <p:sldId id="371" r:id="rId72"/>
    <p:sldId id="372" r:id="rId73"/>
    <p:sldId id="373" r:id="rId74"/>
    <p:sldId id="374" r:id="rId75"/>
    <p:sldId id="361" r:id="rId76"/>
    <p:sldId id="362" r:id="rId77"/>
    <p:sldId id="364" r:id="rId78"/>
    <p:sldId id="271" r:id="rId79"/>
    <p:sldId id="272" r:id="rId80"/>
    <p:sldId id="273" r:id="rId81"/>
    <p:sldId id="274" r:id="rId82"/>
    <p:sldId id="275" r:id="rId83"/>
    <p:sldId id="278" r:id="rId84"/>
    <p:sldId id="279" r:id="rId85"/>
    <p:sldId id="280" r:id="rId86"/>
    <p:sldId id="281" r:id="rId87"/>
    <p:sldId id="282" r:id="rId88"/>
    <p:sldId id="284" r:id="rId89"/>
    <p:sldId id="285" r:id="rId90"/>
    <p:sldId id="286" r:id="rId91"/>
    <p:sldId id="287" r:id="rId92"/>
    <p:sldId id="288" r:id="rId93"/>
    <p:sldId id="289" r:id="rId94"/>
    <p:sldId id="290" r:id="rId95"/>
    <p:sldId id="291" r:id="rId96"/>
    <p:sldId id="293" r:id="rId97"/>
    <p:sldId id="292"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360BC-BFC3-4531-8DE4-A8D3BA54EC9F}" v="1" dt="2021-09-11T14:47:21.772"/>
    <p1510:client id="{8A7EB5A1-0326-4231-8665-A9916F9B3C7E}" v="6" dt="2021-09-11T12:27:27.225"/>
    <p1510:client id="{BCE9BE3B-558F-43B4-8F75-26DAF65C8392}" v="2" dt="2021-09-11T14:54:56.716"/>
    <p1510:client id="{BD3F56A2-6236-4780-A038-E4529E32F3D1}" v="1" dt="2021-09-11T14:30:04.820"/>
    <p1510:client id="{F05CC236-E267-4F71-B31A-B9F33C886503}" v="1" dt="2021-10-15T20:48:08.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THAMANI MOHAN KRISHNA" userId="S::chinthamanimohan.k2020@vitstudent.ac.in::f1e5473c-22a8-4b7a-b158-47e9b6b193eb" providerId="AD" clId="Web-{BCE9BE3B-558F-43B4-8F75-26DAF65C8392}"/>
    <pc:docChg chg="modSld">
      <pc:chgData name="CHINTHAMANI MOHAN KRISHNA" userId="S::chinthamanimohan.k2020@vitstudent.ac.in::f1e5473c-22a8-4b7a-b158-47e9b6b193eb" providerId="AD" clId="Web-{BCE9BE3B-558F-43B4-8F75-26DAF65C8392}" dt="2021-09-11T14:54:56.716" v="1" actId="1076"/>
      <pc:docMkLst>
        <pc:docMk/>
      </pc:docMkLst>
      <pc:sldChg chg="modSp">
        <pc:chgData name="CHINTHAMANI MOHAN KRISHNA" userId="S::chinthamanimohan.k2020@vitstudent.ac.in::f1e5473c-22a8-4b7a-b158-47e9b6b193eb" providerId="AD" clId="Web-{BCE9BE3B-558F-43B4-8F75-26DAF65C8392}" dt="2021-09-11T14:54:56.716" v="1" actId="1076"/>
        <pc:sldMkLst>
          <pc:docMk/>
          <pc:sldMk cId="2130439795" sldId="331"/>
        </pc:sldMkLst>
        <pc:picChg chg="mod">
          <ac:chgData name="CHINTHAMANI MOHAN KRISHNA" userId="S::chinthamanimohan.k2020@vitstudent.ac.in::f1e5473c-22a8-4b7a-b158-47e9b6b193eb" providerId="AD" clId="Web-{BCE9BE3B-558F-43B4-8F75-26DAF65C8392}" dt="2021-09-11T14:54:56.716" v="1" actId="1076"/>
          <ac:picMkLst>
            <pc:docMk/>
            <pc:sldMk cId="2130439795" sldId="331"/>
            <ac:picMk id="2050" creationId="{00000000-0000-0000-0000-000000000000}"/>
          </ac:picMkLst>
        </pc:picChg>
      </pc:sldChg>
    </pc:docChg>
  </pc:docChgLst>
  <pc:docChgLst>
    <pc:chgData name="MUKUND G" userId="S::mukund.g2020a@vitstudent.ac.in::d6a21702-0319-44d9-954b-3c7a964d9fb6" providerId="AD" clId="Web-{F05CC236-E267-4F71-B31A-B9F33C886503}"/>
    <pc:docChg chg="sldOrd">
      <pc:chgData name="MUKUND G" userId="S::mukund.g2020a@vitstudent.ac.in::d6a21702-0319-44d9-954b-3c7a964d9fb6" providerId="AD" clId="Web-{F05CC236-E267-4F71-B31A-B9F33C886503}" dt="2021-10-15T20:48:08.453" v="0"/>
      <pc:docMkLst>
        <pc:docMk/>
      </pc:docMkLst>
      <pc:sldChg chg="ord">
        <pc:chgData name="MUKUND G" userId="S::mukund.g2020a@vitstudent.ac.in::d6a21702-0319-44d9-954b-3c7a964d9fb6" providerId="AD" clId="Web-{F05CC236-E267-4F71-B31A-B9F33C886503}" dt="2021-10-15T20:48:08.453" v="0"/>
        <pc:sldMkLst>
          <pc:docMk/>
          <pc:sldMk cId="3103352794" sldId="293"/>
        </pc:sldMkLst>
      </pc:sldChg>
    </pc:docChg>
  </pc:docChgLst>
  <pc:docChgLst>
    <pc:chgData name="ANUSHA" userId="S::anusha.2020@vitstudent.ac.in::f9947a71-eead-48c5-8a22-1944b85faae2" providerId="AD" clId="Web-{735360BC-BFC3-4531-8DE4-A8D3BA54EC9F}"/>
    <pc:docChg chg="modSld">
      <pc:chgData name="ANUSHA" userId="S::anusha.2020@vitstudent.ac.in::f9947a71-eead-48c5-8a22-1944b85faae2" providerId="AD" clId="Web-{735360BC-BFC3-4531-8DE4-A8D3BA54EC9F}" dt="2021-09-11T14:47:21.772" v="0" actId="1076"/>
      <pc:docMkLst>
        <pc:docMk/>
      </pc:docMkLst>
      <pc:sldChg chg="modSp">
        <pc:chgData name="ANUSHA" userId="S::anusha.2020@vitstudent.ac.in::f9947a71-eead-48c5-8a22-1944b85faae2" providerId="AD" clId="Web-{735360BC-BFC3-4531-8DE4-A8D3BA54EC9F}" dt="2021-09-11T14:47:21.772" v="0" actId="1076"/>
        <pc:sldMkLst>
          <pc:docMk/>
          <pc:sldMk cId="1880361276" sldId="294"/>
        </pc:sldMkLst>
        <pc:spChg chg="mod">
          <ac:chgData name="ANUSHA" userId="S::anusha.2020@vitstudent.ac.in::f9947a71-eead-48c5-8a22-1944b85faae2" providerId="AD" clId="Web-{735360BC-BFC3-4531-8DE4-A8D3BA54EC9F}" dt="2021-09-11T14:47:21.772" v="0" actId="1076"/>
          <ac:spMkLst>
            <pc:docMk/>
            <pc:sldMk cId="1880361276" sldId="294"/>
            <ac:spMk id="2" creationId="{00000000-0000-0000-0000-000000000000}"/>
          </ac:spMkLst>
        </pc:spChg>
      </pc:sldChg>
    </pc:docChg>
  </pc:docChgLst>
  <pc:docChgLst>
    <pc:chgData name="ARYAN SINGH KUSWAHA" userId="S::aryansingh.kuswaha2020@vitstudent.ac.in::f530e61b-8e4e-432c-b361-7401c1b3007c" providerId="AD" clId="Web-{BD3F56A2-6236-4780-A038-E4529E32F3D1}"/>
    <pc:docChg chg="modSld">
      <pc:chgData name="ARYAN SINGH KUSWAHA" userId="S::aryansingh.kuswaha2020@vitstudent.ac.in::f530e61b-8e4e-432c-b361-7401c1b3007c" providerId="AD" clId="Web-{BD3F56A2-6236-4780-A038-E4529E32F3D1}" dt="2021-09-11T14:30:04.804" v="0" actId="1076"/>
      <pc:docMkLst>
        <pc:docMk/>
      </pc:docMkLst>
      <pc:sldChg chg="modSp">
        <pc:chgData name="ARYAN SINGH KUSWAHA" userId="S::aryansingh.kuswaha2020@vitstudent.ac.in::f530e61b-8e4e-432c-b361-7401c1b3007c" providerId="AD" clId="Web-{BD3F56A2-6236-4780-A038-E4529E32F3D1}" dt="2021-09-11T14:30:04.804" v="0" actId="1076"/>
        <pc:sldMkLst>
          <pc:docMk/>
          <pc:sldMk cId="1471257817" sldId="292"/>
        </pc:sldMkLst>
        <pc:spChg chg="mod">
          <ac:chgData name="ARYAN SINGH KUSWAHA" userId="S::aryansingh.kuswaha2020@vitstudent.ac.in::f530e61b-8e4e-432c-b361-7401c1b3007c" providerId="AD" clId="Web-{BD3F56A2-6236-4780-A038-E4529E32F3D1}" dt="2021-09-11T14:30:04.804" v="0" actId="1076"/>
          <ac:spMkLst>
            <pc:docMk/>
            <pc:sldMk cId="1471257817" sldId="292"/>
            <ac:spMk id="4" creationId="{00000000-0000-0000-0000-000000000000}"/>
          </ac:spMkLst>
        </pc:spChg>
      </pc:sldChg>
    </pc:docChg>
  </pc:docChgLst>
  <pc:docChgLst>
    <pc:chgData name="SWAIFA HAQUE" userId="S::swaifa.haque2020@vitstudent.ac.in::2b852b53-d1c1-40c1-9acc-d93dc975619c" providerId="AD" clId="Web-{8A7EB5A1-0326-4231-8665-A9916F9B3C7E}"/>
    <pc:docChg chg="delSld">
      <pc:chgData name="SWAIFA HAQUE" userId="S::swaifa.haque2020@vitstudent.ac.in::2b852b53-d1c1-40c1-9acc-d93dc975619c" providerId="AD" clId="Web-{8A7EB5A1-0326-4231-8665-A9916F9B3C7E}" dt="2021-09-11T12:27:27.225" v="5"/>
      <pc:docMkLst>
        <pc:docMk/>
      </pc:docMkLst>
      <pc:sldChg chg="del">
        <pc:chgData name="SWAIFA HAQUE" userId="S::swaifa.haque2020@vitstudent.ac.in::2b852b53-d1c1-40c1-9acc-d93dc975619c" providerId="AD" clId="Web-{8A7EB5A1-0326-4231-8665-A9916F9B3C7E}" dt="2021-09-11T12:27:27.225" v="5"/>
        <pc:sldMkLst>
          <pc:docMk/>
          <pc:sldMk cId="1861076386" sldId="358"/>
        </pc:sldMkLst>
      </pc:sldChg>
      <pc:sldChg chg="del">
        <pc:chgData name="SWAIFA HAQUE" userId="S::swaifa.haque2020@vitstudent.ac.in::2b852b53-d1c1-40c1-9acc-d93dc975619c" providerId="AD" clId="Web-{8A7EB5A1-0326-4231-8665-A9916F9B3C7E}" dt="2021-09-11T12:27:17.865" v="0"/>
        <pc:sldMkLst>
          <pc:docMk/>
          <pc:sldMk cId="3930182583" sldId="360"/>
        </pc:sldMkLst>
      </pc:sldChg>
      <pc:sldChg chg="del">
        <pc:chgData name="SWAIFA HAQUE" userId="S::swaifa.haque2020@vitstudent.ac.in::2b852b53-d1c1-40c1-9acc-d93dc975619c" providerId="AD" clId="Web-{8A7EB5A1-0326-4231-8665-A9916F9B3C7E}" dt="2021-09-11T12:27:26.037" v="4"/>
        <pc:sldMkLst>
          <pc:docMk/>
          <pc:sldMk cId="720758799" sldId="363"/>
        </pc:sldMkLst>
      </pc:sldChg>
      <pc:sldChg chg="del">
        <pc:chgData name="SWAIFA HAQUE" userId="S::swaifa.haque2020@vitstudent.ac.in::2b852b53-d1c1-40c1-9acc-d93dc975619c" providerId="AD" clId="Web-{8A7EB5A1-0326-4231-8665-A9916F9B3C7E}" dt="2021-09-11T12:27:19.568" v="2"/>
        <pc:sldMkLst>
          <pc:docMk/>
          <pc:sldMk cId="3256747868" sldId="375"/>
        </pc:sldMkLst>
      </pc:sldChg>
      <pc:sldChg chg="del">
        <pc:chgData name="SWAIFA HAQUE" userId="S::swaifa.haque2020@vitstudent.ac.in::2b852b53-d1c1-40c1-9acc-d93dc975619c" providerId="AD" clId="Web-{8A7EB5A1-0326-4231-8665-A9916F9B3C7E}" dt="2021-09-11T12:27:19.318" v="1"/>
        <pc:sldMkLst>
          <pc:docMk/>
          <pc:sldMk cId="844074105" sldId="376"/>
        </pc:sldMkLst>
      </pc:sldChg>
      <pc:sldChg chg="del">
        <pc:chgData name="SWAIFA HAQUE" userId="S::swaifa.haque2020@vitstudent.ac.in::2b852b53-d1c1-40c1-9acc-d93dc975619c" providerId="AD" clId="Web-{8A7EB5A1-0326-4231-8665-A9916F9B3C7E}" dt="2021-09-11T12:27:20.834" v="3"/>
        <pc:sldMkLst>
          <pc:docMk/>
          <pc:sldMk cId="2844944288" sldId="37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50E0FAC2-1BB2-4AAB-B706-02FFBA1A774B}" type="datetime1">
              <a:rPr lang="en-US">
                <a:solidFill>
                  <a:srgbClr val="000000"/>
                </a:solidFill>
              </a:rPr>
              <a:pPr>
                <a:defRPr/>
              </a:pPr>
              <a:t>10/15/2021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1B11BDF-B17B-43E7-8B12-DF7EFDF46961}"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4027908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9F30014-F22D-4F5D-BB2E-228E5C15B8D3}" type="datetime1">
              <a:rPr lang="en-US">
                <a:solidFill>
                  <a:srgbClr val="000000"/>
                </a:solidFill>
              </a:rPr>
              <a:pPr>
                <a:defRPr/>
              </a:pPr>
              <a:t>10/15/2021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FEE740C-1E49-4A9A-9694-11BA221FDBD7}"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65490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D742617-41CC-4D89-9D46-7933954F7641}" type="datetime1">
              <a:rPr lang="en-US">
                <a:solidFill>
                  <a:srgbClr val="000000"/>
                </a:solidFill>
              </a:rPr>
              <a:pPr>
                <a:defRPr/>
              </a:pPr>
              <a:t>10/15/2021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F98CEB7-A2D9-4CCD-AC57-39FF21BFF093}"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1593662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10/15/2021</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a:t>Click to edit Master title style</a:t>
            </a:r>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a:t>Click to edit Master title style</a:t>
            </a:r>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4"/>
          </p:nvPr>
        </p:nvSpPr>
        <p:spPr>
          <a:xfrm>
            <a:off x="4645151" y="2240280"/>
            <a:ext cx="3803904"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a:t>Click to edit Master title style</a:t>
            </a:r>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6819447-E077-41D7-8689-682054968491}" type="datetime1">
              <a:rPr lang="en-US">
                <a:solidFill>
                  <a:srgbClr val="000000"/>
                </a:solidFill>
              </a:rPr>
              <a:pPr>
                <a:defRPr/>
              </a:pPr>
              <a:t>10/15/2021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904A416-46D9-4762-96B7-75C2A4F74B89}"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2963440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a:t>Click to edit Master title style</a:t>
            </a:r>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a:solidFill>
                    <a:schemeClr val="tx2">
                      <a:lumMod val="60000"/>
                      <a:lumOff val="40000"/>
                    </a:schemeClr>
                  </a:solidFill>
                  <a:latin typeface="Wingdings" pitchFamily="2" charset="2"/>
                </a:rPr>
                <a:t></a:t>
              </a: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AD0BBB2-D52D-4808-BCB3-3AE5F23A82D0}" type="datetime1">
              <a:rPr lang="en-US">
                <a:solidFill>
                  <a:srgbClr val="000000"/>
                </a:solidFill>
              </a:rPr>
              <a:pPr>
                <a:defRPr/>
              </a:pPr>
              <a:t>10/15/2021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B901C2-314A-4C70-B1FF-DEBBB7181203}"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1697970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C5BDB38-2702-4F61-82F6-4BF2681BDC86}" type="datetime1">
              <a:rPr lang="en-US">
                <a:solidFill>
                  <a:srgbClr val="000000"/>
                </a:solidFill>
              </a:rPr>
              <a:pPr>
                <a:defRPr/>
              </a:pPr>
              <a:t>10/15/2021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A29A3E3-8EED-4133-BC03-B86A4E191A38}"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185881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5814737E-FC2C-4838-BB00-3018B8D53D84}" type="datetime1">
              <a:rPr lang="en-US">
                <a:solidFill>
                  <a:srgbClr val="000000"/>
                </a:solidFill>
              </a:rPr>
              <a:pPr>
                <a:defRPr/>
              </a:pPr>
              <a:t>10/15/2021</a:t>
            </a:fld>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23EB056-F199-4BE3-B2A8-410596AC6251}"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18001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CB88BB0-E021-467D-BFDC-BF928C7157E0}" type="datetime1">
              <a:rPr lang="en-US">
                <a:solidFill>
                  <a:srgbClr val="000000"/>
                </a:solidFill>
              </a:rPr>
              <a:pPr>
                <a:defRPr/>
              </a:pPr>
              <a:t>10/15/2021</a:t>
            </a:fld>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AD9B259-3F74-412B-8AE0-A363D8694740}"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3410816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AE1FB56-0BB6-42E6-8C95-E8D639B6CBD7}" type="datetime1">
              <a:rPr lang="en-US">
                <a:solidFill>
                  <a:srgbClr val="000000"/>
                </a:solidFill>
              </a:rPr>
              <a:pPr>
                <a:defRPr/>
              </a:pPr>
              <a:t>10/15/2021</a:t>
            </a:fld>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425623-4A6B-48AB-B281-08C3A40FE9DC}"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3298287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22E3139-0498-41FC-90BC-8323BD464A4B}" type="datetime1">
              <a:rPr lang="en-US">
                <a:solidFill>
                  <a:srgbClr val="000000"/>
                </a:solidFill>
              </a:rPr>
              <a:pPr>
                <a:defRPr/>
              </a:pPr>
              <a:t>10/15/2021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9CDAECB-FCB7-4A43-AED3-778303A7FCBC}"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373957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67D53EE-9741-48EA-8839-5165DE495C11}" type="datetime1">
              <a:rPr lang="en-US">
                <a:solidFill>
                  <a:srgbClr val="000000"/>
                </a:solidFill>
              </a:rPr>
              <a:pPr>
                <a:defRPr/>
              </a:pPr>
              <a:t>10/15/2021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6AD3FD1-5CE2-42AE-AB96-FD343C2FB4F2}" type="slidenum">
              <a:rPr lang="es-ES">
                <a:solidFill>
                  <a:srgbClr val="000000"/>
                </a:solidFill>
              </a:rPr>
              <a:pPr>
                <a:defRPr/>
              </a:pPr>
              <a:t>‹#›</a:t>
            </a:fld>
            <a:endParaRPr lang="es-ES">
              <a:solidFill>
                <a:srgbClr val="000000"/>
              </a:solidFill>
            </a:endParaRPr>
          </a:p>
        </p:txBody>
      </p:sp>
    </p:spTree>
    <p:extLst>
      <p:ext uri="{BB962C8B-B14F-4D97-AF65-F5344CB8AC3E}">
        <p14:creationId xmlns:p14="http://schemas.microsoft.com/office/powerpoint/2010/main" val="79237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fld id="{75A6CFFB-D2BF-4493-9E71-352A73E6165C}" type="datetime1">
              <a:rPr lang="en-US">
                <a:solidFill>
                  <a:srgbClr val="000000"/>
                </a:solidFill>
              </a:rPr>
              <a:pPr fontAlgn="base">
                <a:spcBef>
                  <a:spcPct val="0"/>
                </a:spcBef>
                <a:spcAft>
                  <a:spcPct val="0"/>
                </a:spcAft>
                <a:defRPr/>
              </a:pPr>
              <a:t>10/15/2021</a:t>
            </a:fld>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17FBE27F-A01E-48F5-97C2-EEE3EF993C94}" type="slidenum">
              <a:rPr lang="es-ES">
                <a:solidFill>
                  <a:srgbClr val="000000"/>
                </a:solidFill>
              </a:rPr>
              <a:pPr fontAlgn="base">
                <a:spcBef>
                  <a:spcPct val="0"/>
                </a:spcBef>
                <a:spcAft>
                  <a:spcPct val="0"/>
                </a:spcAft>
                <a:defRPr/>
              </a:pPr>
              <a:t>‹#›</a:t>
            </a:fld>
            <a:endParaRPr lang="es-ES">
              <a:solidFill>
                <a:srgbClr val="000000"/>
              </a:solidFill>
            </a:endParaRPr>
          </a:p>
        </p:txBody>
      </p:sp>
    </p:spTree>
    <p:extLst>
      <p:ext uri="{BB962C8B-B14F-4D97-AF65-F5344CB8AC3E}">
        <p14:creationId xmlns:p14="http://schemas.microsoft.com/office/powerpoint/2010/main" val="3920641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pPr fontAlgn="base">
              <a:spcBef>
                <a:spcPct val="0"/>
              </a:spcBef>
              <a:spcAft>
                <a:spcPct val="0"/>
              </a:spcAft>
              <a:defRPr/>
            </a:pPr>
            <a:fld id="{75A6CFFB-D2BF-4493-9E71-352A73E6165C}" type="datetime1">
              <a:rPr lang="en-US" smtClean="0">
                <a:solidFill>
                  <a:srgbClr val="000000"/>
                </a:solidFill>
              </a:rPr>
              <a:pPr fontAlgn="base">
                <a:spcBef>
                  <a:spcPct val="0"/>
                </a:spcBef>
                <a:spcAft>
                  <a:spcPct val="0"/>
                </a:spcAft>
                <a:defRPr/>
              </a:pPr>
              <a:t>10/15/2021</a:t>
            </a:fld>
            <a:endParaRPr lang="es-ES">
              <a:solidFill>
                <a:srgbClr val="000000"/>
              </a:solidFill>
            </a:endParaRPr>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pPr fontAlgn="base">
              <a:spcBef>
                <a:spcPct val="0"/>
              </a:spcBef>
              <a:spcAft>
                <a:spcPct val="0"/>
              </a:spcAft>
              <a:defRPr/>
            </a:pPr>
            <a:endParaRPr lang="es-ES">
              <a:solidFill>
                <a:srgbClr val="000000"/>
              </a:solidFill>
            </a:endParaRPr>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pPr fontAlgn="base">
              <a:spcBef>
                <a:spcPct val="0"/>
              </a:spcBef>
              <a:spcAft>
                <a:spcPct val="0"/>
              </a:spcAft>
              <a:defRPr/>
            </a:pPr>
            <a:fld id="{17FBE27F-A01E-48F5-97C2-EEE3EF993C94}" type="slidenum">
              <a:rPr lang="es-ES" smtClean="0">
                <a:solidFill>
                  <a:srgbClr val="000000"/>
                </a:solidFill>
              </a:rPr>
              <a:pPr fontAlgn="base">
                <a:spcBef>
                  <a:spcPct val="0"/>
                </a:spcBef>
                <a:spcAft>
                  <a:spcPct val="0"/>
                </a:spcAft>
                <a:defRPr/>
              </a:pPr>
              <a:t>‹#›</a:t>
            </a:fld>
            <a:endParaRPr lang="es-ES">
              <a:solidFill>
                <a:srgbClr val="000000"/>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britannica.com/technology/node-communications" TargetMode="External"/><Relationship Id="rId2" Type="http://schemas.openxmlformats.org/officeDocument/2006/relationships/hyperlink" Target="https://www.britannica.com/topic/telecommunications-media" TargetMode="External"/><Relationship Id="rId1" Type="http://schemas.openxmlformats.org/officeDocument/2006/relationships/slideLayout" Target="../slideLayouts/slideLayout13.xml"/><Relationship Id="rId4" Type="http://schemas.openxmlformats.org/officeDocument/2006/relationships/hyperlink" Target="https://www.britannica.com/technology/communication-channe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Signal_to_noise_level" TargetMode="External"/><Relationship Id="rId2" Type="http://schemas.openxmlformats.org/officeDocument/2006/relationships/hyperlink" Target="https://en.wikipedia.org/wiki/White_noise"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www.britannica.com/technology/packet-switched-network" TargetMode="External"/><Relationship Id="rId2" Type="http://schemas.openxmlformats.org/officeDocument/2006/relationships/hyperlink" Target="https://www.britannica.com/technology/switching"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762001"/>
            <a:ext cx="8610600" cy="2209800"/>
          </a:xfrm>
        </p:spPr>
        <p:txBody>
          <a:bodyPr>
            <a:normAutofit/>
          </a:bodyPr>
          <a:lstStyle/>
          <a:p>
            <a:r>
              <a:rPr lang="en-US" sz="5400" b="1"/>
              <a:t>Circuit and Packet switching</a:t>
            </a:r>
            <a:endParaRPr lang="en-US"/>
          </a:p>
        </p:txBody>
      </p:sp>
      <p:sp>
        <p:nvSpPr>
          <p:cNvPr id="3" name="Subtitle 2"/>
          <p:cNvSpPr>
            <a:spLocks noGrp="1"/>
          </p:cNvSpPr>
          <p:nvPr>
            <p:ph type="subTitle" idx="1"/>
          </p:nvPr>
        </p:nvSpPr>
        <p:spPr/>
        <p:txBody>
          <a:bodyPr/>
          <a:lstStyle/>
          <a:p>
            <a:r>
              <a:rPr lang="en-US"/>
              <a:t>MODULE 2</a:t>
            </a:r>
          </a:p>
        </p:txBody>
      </p:sp>
    </p:spTree>
    <p:extLst>
      <p:ext uri="{BB962C8B-B14F-4D97-AF65-F5344CB8AC3E}">
        <p14:creationId xmlns:p14="http://schemas.microsoft.com/office/powerpoint/2010/main" val="1190850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258888" y="188913"/>
            <a:ext cx="5791200" cy="609600"/>
          </a:xfrm>
        </p:spPr>
        <p:txBody>
          <a:bodyPr/>
          <a:lstStyle/>
          <a:p>
            <a:pPr eaLnBrk="1" hangingPunct="1"/>
            <a:r>
              <a:rPr lang="en-US" altLang="en-US">
                <a:solidFill>
                  <a:schemeClr val="bg1"/>
                </a:solidFill>
              </a:rPr>
              <a:t>Message Switching</a:t>
            </a:r>
          </a:p>
        </p:txBody>
      </p:sp>
      <p:sp>
        <p:nvSpPr>
          <p:cNvPr id="10243" name="Rectangle 3"/>
          <p:cNvSpPr>
            <a:spLocks noGrp="1" noChangeArrowheads="1"/>
          </p:cNvSpPr>
          <p:nvPr>
            <p:ph type="body" idx="1"/>
          </p:nvPr>
        </p:nvSpPr>
        <p:spPr>
          <a:xfrm>
            <a:off x="0" y="1125538"/>
            <a:ext cx="8915400" cy="5046662"/>
          </a:xfrm>
        </p:spPr>
        <p:txBody>
          <a:bodyPr/>
          <a:lstStyle/>
          <a:p>
            <a:pPr algn="just" eaLnBrk="1" hangingPunct="1"/>
            <a:r>
              <a:rPr lang="en-US" altLang="en-US" sz="2800">
                <a:solidFill>
                  <a:schemeClr val="bg1"/>
                </a:solidFill>
              </a:rPr>
              <a:t>There is </a:t>
            </a:r>
            <a:r>
              <a:rPr lang="en-US" altLang="en-US" sz="2800" b="1">
                <a:solidFill>
                  <a:schemeClr val="bg1"/>
                </a:solidFill>
              </a:rPr>
              <a:t>no need to establish a dedicated path between two stations</a:t>
            </a:r>
            <a:r>
              <a:rPr lang="en-US" altLang="en-US" sz="2800">
                <a:solidFill>
                  <a:schemeClr val="bg1"/>
                </a:solidFill>
              </a:rPr>
              <a:t>.</a:t>
            </a:r>
          </a:p>
          <a:p>
            <a:pPr algn="just" eaLnBrk="1" hangingPunct="1"/>
            <a:r>
              <a:rPr lang="en-US" altLang="en-US" sz="2800">
                <a:solidFill>
                  <a:schemeClr val="bg1"/>
                </a:solidFill>
              </a:rPr>
              <a:t>When a station sends a message, the destination address is appended to the message.</a:t>
            </a:r>
          </a:p>
          <a:p>
            <a:pPr algn="just" eaLnBrk="1" hangingPunct="1"/>
            <a:r>
              <a:rPr lang="en-US" altLang="en-US" sz="2800">
                <a:solidFill>
                  <a:schemeClr val="bg1"/>
                </a:solidFill>
              </a:rPr>
              <a:t>The message is then transmitted through the network, in its entirety, from node to node.</a:t>
            </a:r>
          </a:p>
          <a:p>
            <a:pPr algn="just" eaLnBrk="1" hangingPunct="1"/>
            <a:r>
              <a:rPr lang="en-US" altLang="en-US" sz="2800">
                <a:solidFill>
                  <a:schemeClr val="bg1"/>
                </a:solidFill>
              </a:rPr>
              <a:t>Each node receives the entire message, stores it in its entirety on disk, and then transmits the message to the next node.</a:t>
            </a:r>
          </a:p>
          <a:p>
            <a:pPr algn="just" eaLnBrk="1" hangingPunct="1"/>
            <a:r>
              <a:rPr lang="en-US" altLang="en-US" sz="2800">
                <a:solidFill>
                  <a:schemeClr val="bg1"/>
                </a:solidFill>
              </a:rPr>
              <a:t>This type of network is called a </a:t>
            </a:r>
            <a:r>
              <a:rPr lang="en-US" altLang="en-US" sz="2800" b="1">
                <a:solidFill>
                  <a:schemeClr val="bg1"/>
                </a:solidFill>
              </a:rPr>
              <a:t>store-and-forward network</a:t>
            </a:r>
            <a:r>
              <a:rPr lang="en-US" altLang="en-US" sz="2800">
                <a:solidFill>
                  <a:schemeClr val="bg1"/>
                </a:solidFill>
              </a:rPr>
              <a:t>.</a:t>
            </a:r>
          </a:p>
        </p:txBody>
      </p:sp>
      <p:sp>
        <p:nvSpPr>
          <p:cNvPr id="1024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1710B0C-0A1F-4DE1-903B-8D5DEEB3F487}"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60958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200" y="0"/>
            <a:ext cx="7772400" cy="838200"/>
          </a:xfrm>
        </p:spPr>
        <p:txBody>
          <a:bodyPr/>
          <a:lstStyle/>
          <a:p>
            <a:pPr eaLnBrk="1" hangingPunct="1"/>
            <a:r>
              <a:rPr lang="en-US" altLang="en-US">
                <a:solidFill>
                  <a:schemeClr val="bg1"/>
                </a:solidFill>
              </a:rPr>
              <a:t>Message Switching</a:t>
            </a:r>
          </a:p>
        </p:txBody>
      </p:sp>
      <p:pic>
        <p:nvPicPr>
          <p:cNvPr id="11267" name="Picture 4" descr="Message Switc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42975"/>
            <a:ext cx="8785225"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5"/>
          <p:cNvSpPr>
            <a:spLocks noChangeArrowheads="1"/>
          </p:cNvSpPr>
          <p:nvPr/>
        </p:nvSpPr>
        <p:spPr bwMode="auto">
          <a:xfrm>
            <a:off x="0" y="4076700"/>
            <a:ext cx="91440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400">
                <a:solidFill>
                  <a:srgbClr val="FFFFFF"/>
                </a:solidFill>
              </a:rPr>
              <a:t>   A message-switching node is typically a general-purpose computer. </a:t>
            </a:r>
          </a:p>
          <a:p>
            <a:pPr algn="just" eaLnBrk="1" fontAlgn="base" hangingPunct="1">
              <a:spcBef>
                <a:spcPct val="0"/>
              </a:spcBef>
              <a:spcAft>
                <a:spcPct val="0"/>
              </a:spcAft>
            </a:pPr>
            <a:r>
              <a:rPr lang="en-US" altLang="en-US" sz="2400">
                <a:solidFill>
                  <a:srgbClr val="FFFFFF"/>
                </a:solidFill>
              </a:rPr>
              <a:t>   The device </a:t>
            </a:r>
            <a:r>
              <a:rPr lang="en-US" altLang="en-US" sz="2400" b="1">
                <a:solidFill>
                  <a:srgbClr val="FFFFFF"/>
                </a:solidFill>
              </a:rPr>
              <a:t>needs sufficient secondary-storage capacity to store the incoming messages</a:t>
            </a:r>
            <a:r>
              <a:rPr lang="en-US" altLang="en-US" sz="2400">
                <a:solidFill>
                  <a:srgbClr val="FFFFFF"/>
                </a:solidFill>
              </a:rPr>
              <a:t>, which could be long.</a:t>
            </a:r>
          </a:p>
          <a:p>
            <a:pPr algn="just" eaLnBrk="1" fontAlgn="base" hangingPunct="1">
              <a:spcBef>
                <a:spcPct val="0"/>
              </a:spcBef>
              <a:spcAft>
                <a:spcPct val="0"/>
              </a:spcAft>
            </a:pPr>
            <a:r>
              <a:rPr lang="en-US" altLang="en-US" sz="2400">
                <a:solidFill>
                  <a:srgbClr val="FFFFFF"/>
                </a:solidFill>
              </a:rPr>
              <a:t>    A </a:t>
            </a:r>
            <a:r>
              <a:rPr lang="en-US" altLang="en-US" sz="2400" b="1">
                <a:solidFill>
                  <a:srgbClr val="FFFFFF"/>
                </a:solidFill>
              </a:rPr>
              <a:t>time delay </a:t>
            </a:r>
            <a:r>
              <a:rPr lang="en-US" altLang="en-US" sz="2400">
                <a:solidFill>
                  <a:srgbClr val="FFFFFF"/>
                </a:solidFill>
              </a:rPr>
              <a:t>is introduced using this type of scheme due </a:t>
            </a:r>
            <a:r>
              <a:rPr lang="en-US" altLang="en-US" sz="2400" b="1">
                <a:solidFill>
                  <a:srgbClr val="FFFFFF"/>
                </a:solidFill>
              </a:rPr>
              <a:t>to </a:t>
            </a:r>
            <a:r>
              <a:rPr lang="en-US" altLang="en-US" sz="2800" b="1">
                <a:solidFill>
                  <a:srgbClr val="FFFFFF"/>
                </a:solidFill>
              </a:rPr>
              <a:t>store- and-forward time</a:t>
            </a:r>
            <a:r>
              <a:rPr lang="en-US" altLang="en-US" sz="2400">
                <a:solidFill>
                  <a:srgbClr val="FFFFFF"/>
                </a:solidFill>
              </a:rPr>
              <a:t>, plus the </a:t>
            </a:r>
            <a:r>
              <a:rPr lang="en-US" altLang="en-US" sz="2400" b="1">
                <a:solidFill>
                  <a:srgbClr val="FFFFFF"/>
                </a:solidFill>
              </a:rPr>
              <a:t>time required to find the next node in the transmission path. </a:t>
            </a:r>
          </a:p>
        </p:txBody>
      </p:sp>
      <p:sp>
        <p:nvSpPr>
          <p:cNvPr id="11269"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8C026CA-1970-4EBB-955C-6EE2C0A1383D}"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333028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3EA79024-EE69-47C3-B320-942834A5F37B}"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pic>
        <p:nvPicPr>
          <p:cNvPr id="1229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5848" t="48363" r="21376" b="4691"/>
          <a:stretch>
            <a:fillRect/>
          </a:stretch>
        </p:blipFill>
        <p:spPr>
          <a:xfrm>
            <a:off x="250825" y="1700213"/>
            <a:ext cx="8639175" cy="4321175"/>
          </a:xfrm>
          <a:noFill/>
        </p:spPr>
      </p:pic>
      <p:sp>
        <p:nvSpPr>
          <p:cNvPr id="12292" name="Rectangle 2"/>
          <p:cNvSpPr>
            <a:spLocks noGrp="1" noChangeArrowheads="1"/>
          </p:cNvSpPr>
          <p:nvPr>
            <p:ph type="title"/>
          </p:nvPr>
        </p:nvSpPr>
        <p:spPr/>
        <p:txBody>
          <a:bodyPr/>
          <a:lstStyle/>
          <a:p>
            <a:pPr eaLnBrk="1" hangingPunct="1"/>
            <a:r>
              <a:rPr lang="en-US" altLang="en-US">
                <a:solidFill>
                  <a:schemeClr val="bg1"/>
                </a:solidFill>
              </a:rPr>
              <a:t>Message Switching</a:t>
            </a:r>
          </a:p>
        </p:txBody>
      </p:sp>
    </p:spTree>
    <p:extLst>
      <p:ext uri="{BB962C8B-B14F-4D97-AF65-F5344CB8AC3E}">
        <p14:creationId xmlns:p14="http://schemas.microsoft.com/office/powerpoint/2010/main" val="417423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0"/>
            <a:ext cx="7772400" cy="836613"/>
          </a:xfrm>
        </p:spPr>
        <p:txBody>
          <a:bodyPr/>
          <a:lstStyle/>
          <a:p>
            <a:pPr eaLnBrk="1" hangingPunct="1"/>
            <a:r>
              <a:rPr lang="en-US" altLang="en-US">
                <a:solidFill>
                  <a:schemeClr val="bg1"/>
                </a:solidFill>
              </a:rPr>
              <a:t>Message Switching</a:t>
            </a:r>
          </a:p>
        </p:txBody>
      </p:sp>
      <p:sp>
        <p:nvSpPr>
          <p:cNvPr id="13315" name="Rectangle 3"/>
          <p:cNvSpPr>
            <a:spLocks noChangeArrowheads="1"/>
          </p:cNvSpPr>
          <p:nvPr/>
        </p:nvSpPr>
        <p:spPr bwMode="auto">
          <a:xfrm>
            <a:off x="0" y="836613"/>
            <a:ext cx="89154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FontTx/>
              <a:buNone/>
            </a:pPr>
            <a:r>
              <a:rPr lang="en-US" altLang="en-US" sz="2800" b="1" i="1">
                <a:solidFill>
                  <a:srgbClr val="FFFFFF"/>
                </a:solidFill>
              </a:rPr>
              <a:t>Advantages:</a:t>
            </a:r>
            <a:r>
              <a:rPr lang="en-US" altLang="en-US" sz="2800">
                <a:solidFill>
                  <a:srgbClr val="FFFFFF"/>
                </a:solidFill>
              </a:rPr>
              <a:t> </a:t>
            </a:r>
          </a:p>
          <a:p>
            <a:pPr lvl="1" algn="just" fontAlgn="base">
              <a:spcBef>
                <a:spcPct val="0"/>
              </a:spcBef>
              <a:spcAft>
                <a:spcPct val="0"/>
              </a:spcAft>
              <a:buFontTx/>
              <a:buChar char="•"/>
            </a:pPr>
            <a:r>
              <a:rPr lang="en-US" altLang="en-US">
                <a:solidFill>
                  <a:srgbClr val="FFFFFF"/>
                </a:solidFill>
              </a:rPr>
              <a:t>   Channel efficiency can be greater compared to circuit-  switched systems, because more devices are </a:t>
            </a:r>
            <a:r>
              <a:rPr lang="en-US" altLang="en-US" b="1">
                <a:solidFill>
                  <a:srgbClr val="FFFFFF"/>
                </a:solidFill>
              </a:rPr>
              <a:t>sharing the  channel. </a:t>
            </a:r>
          </a:p>
          <a:p>
            <a:pPr lvl="1" algn="just" fontAlgn="base">
              <a:spcBef>
                <a:spcPct val="0"/>
              </a:spcBef>
              <a:spcAft>
                <a:spcPct val="0"/>
              </a:spcAft>
              <a:buFontTx/>
              <a:buNone/>
            </a:pPr>
            <a:endParaRPr lang="en-US" altLang="en-US" b="1">
              <a:solidFill>
                <a:srgbClr val="FFFFFF"/>
              </a:solidFill>
            </a:endParaRPr>
          </a:p>
          <a:p>
            <a:pPr lvl="1" algn="just" fontAlgn="base">
              <a:spcBef>
                <a:spcPct val="0"/>
              </a:spcBef>
              <a:spcAft>
                <a:spcPct val="0"/>
              </a:spcAft>
              <a:buFontTx/>
              <a:buChar char="•"/>
            </a:pPr>
            <a:r>
              <a:rPr lang="en-US" altLang="en-US">
                <a:solidFill>
                  <a:srgbClr val="FFFFFF"/>
                </a:solidFill>
              </a:rPr>
              <a:t>  </a:t>
            </a:r>
            <a:r>
              <a:rPr lang="en-US" altLang="en-US" b="1">
                <a:solidFill>
                  <a:srgbClr val="FFFFFF"/>
                </a:solidFill>
              </a:rPr>
              <a:t>Traffic congestion can be reduced</a:t>
            </a:r>
            <a:r>
              <a:rPr lang="en-US" altLang="en-US">
                <a:solidFill>
                  <a:srgbClr val="FFFFFF"/>
                </a:solidFill>
              </a:rPr>
              <a:t>, because messages may be temporarily stored in route. </a:t>
            </a:r>
          </a:p>
          <a:p>
            <a:pPr lvl="1" algn="just" fontAlgn="base">
              <a:spcBef>
                <a:spcPct val="0"/>
              </a:spcBef>
              <a:spcAft>
                <a:spcPct val="0"/>
              </a:spcAft>
              <a:buFontTx/>
              <a:buNone/>
            </a:pPr>
            <a:endParaRPr lang="en-US" altLang="en-US">
              <a:solidFill>
                <a:srgbClr val="FFFFFF"/>
              </a:solidFill>
            </a:endParaRPr>
          </a:p>
          <a:p>
            <a:pPr lvl="1" algn="just" fontAlgn="base">
              <a:spcBef>
                <a:spcPct val="0"/>
              </a:spcBef>
              <a:spcAft>
                <a:spcPct val="0"/>
              </a:spcAft>
              <a:buFontTx/>
              <a:buChar char="•"/>
            </a:pPr>
            <a:r>
              <a:rPr lang="en-US" altLang="en-US" b="1">
                <a:solidFill>
                  <a:srgbClr val="FFFFFF"/>
                </a:solidFill>
              </a:rPr>
              <a:t>  Message priorities </a:t>
            </a:r>
            <a:r>
              <a:rPr lang="en-US" altLang="en-US">
                <a:solidFill>
                  <a:srgbClr val="FFFFFF"/>
                </a:solidFill>
              </a:rPr>
              <a:t>can be established due to store-and-forward technique. </a:t>
            </a:r>
          </a:p>
          <a:p>
            <a:pPr lvl="1" algn="just" fontAlgn="base">
              <a:spcBef>
                <a:spcPct val="0"/>
              </a:spcBef>
              <a:spcAft>
                <a:spcPct val="0"/>
              </a:spcAft>
              <a:buFontTx/>
              <a:buNone/>
            </a:pPr>
            <a:endParaRPr lang="en-US" altLang="en-US">
              <a:solidFill>
                <a:srgbClr val="FFFFFF"/>
              </a:solidFill>
            </a:endParaRPr>
          </a:p>
          <a:p>
            <a:pPr lvl="1" algn="just" fontAlgn="base">
              <a:spcBef>
                <a:spcPct val="0"/>
              </a:spcBef>
              <a:spcAft>
                <a:spcPct val="0"/>
              </a:spcAft>
              <a:buFontTx/>
              <a:buChar char="•"/>
            </a:pPr>
            <a:r>
              <a:rPr lang="en-US" altLang="en-US" b="1">
                <a:solidFill>
                  <a:srgbClr val="FFFFFF"/>
                </a:solidFill>
              </a:rPr>
              <a:t>  Message broadcasting </a:t>
            </a:r>
            <a:r>
              <a:rPr lang="en-US" altLang="en-US">
                <a:solidFill>
                  <a:srgbClr val="FFFFFF"/>
                </a:solidFill>
              </a:rPr>
              <a:t>can be achieved with the use of  broadcast address appended in the message. </a:t>
            </a:r>
          </a:p>
        </p:txBody>
      </p:sp>
      <p:sp>
        <p:nvSpPr>
          <p:cNvPr id="1331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AF97FC7B-0FC1-49A7-A8E5-6E397F72683B}"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28077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a:solidFill>
                  <a:schemeClr val="bg1"/>
                </a:solidFill>
              </a:rPr>
              <a:t>Message Switching</a:t>
            </a:r>
          </a:p>
        </p:txBody>
      </p:sp>
      <p:sp>
        <p:nvSpPr>
          <p:cNvPr id="14339" name="Rectangle 3"/>
          <p:cNvSpPr>
            <a:spLocks noChangeArrowheads="1"/>
          </p:cNvSpPr>
          <p:nvPr/>
        </p:nvSpPr>
        <p:spPr bwMode="auto">
          <a:xfrm>
            <a:off x="0" y="1412875"/>
            <a:ext cx="91440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buFontTx/>
              <a:buNone/>
            </a:pPr>
            <a:r>
              <a:rPr lang="en-US" altLang="en-US" sz="2800" b="1" i="1">
                <a:solidFill>
                  <a:srgbClr val="FFFFFF"/>
                </a:solidFill>
              </a:rPr>
              <a:t>Disadvantages:</a:t>
            </a:r>
          </a:p>
          <a:p>
            <a:pPr algn="just" eaLnBrk="1" fontAlgn="base" hangingPunct="1">
              <a:spcBef>
                <a:spcPct val="0"/>
              </a:spcBef>
              <a:spcAft>
                <a:spcPct val="0"/>
              </a:spcAft>
              <a:buFontTx/>
              <a:buNone/>
            </a:pPr>
            <a:r>
              <a:rPr lang="en-US" altLang="en-US" sz="2800">
                <a:solidFill>
                  <a:srgbClr val="FFFFFF"/>
                </a:solidFill>
              </a:rPr>
              <a:t> </a:t>
            </a:r>
          </a:p>
          <a:p>
            <a:pPr lvl="1" algn="just" fontAlgn="base">
              <a:spcBef>
                <a:spcPct val="0"/>
              </a:spcBef>
              <a:spcAft>
                <a:spcPct val="0"/>
              </a:spcAft>
              <a:buFontTx/>
              <a:buChar char="•"/>
            </a:pPr>
            <a:r>
              <a:rPr lang="en-US" altLang="en-US">
                <a:solidFill>
                  <a:srgbClr val="FFFFFF"/>
                </a:solidFill>
              </a:rPr>
              <a:t>   Message switching </a:t>
            </a:r>
            <a:r>
              <a:rPr lang="en-US" altLang="en-US" b="1">
                <a:solidFill>
                  <a:srgbClr val="FFFFFF"/>
                </a:solidFill>
              </a:rPr>
              <a:t>is not compatible </a:t>
            </a:r>
            <a:r>
              <a:rPr lang="en-US" altLang="en-US">
                <a:solidFill>
                  <a:srgbClr val="FFFFFF"/>
                </a:solidFill>
              </a:rPr>
              <a:t>with interactive  applications. </a:t>
            </a:r>
          </a:p>
          <a:p>
            <a:pPr lvl="1" algn="just" fontAlgn="base">
              <a:spcBef>
                <a:spcPct val="0"/>
              </a:spcBef>
              <a:spcAft>
                <a:spcPct val="0"/>
              </a:spcAft>
              <a:buFontTx/>
              <a:buChar char="•"/>
            </a:pPr>
            <a:r>
              <a:rPr lang="en-US" altLang="en-US">
                <a:solidFill>
                  <a:srgbClr val="FFFFFF"/>
                </a:solidFill>
              </a:rPr>
              <a:t>   Store-and-forward devices are </a:t>
            </a:r>
            <a:r>
              <a:rPr lang="en-US" altLang="en-US" b="1">
                <a:solidFill>
                  <a:srgbClr val="FFFFFF"/>
                </a:solidFill>
              </a:rPr>
              <a:t>expensive</a:t>
            </a:r>
            <a:r>
              <a:rPr lang="en-US" altLang="en-US">
                <a:solidFill>
                  <a:srgbClr val="FFFFFF"/>
                </a:solidFill>
              </a:rPr>
              <a:t>, because they must have large disks to hold potentially long messages.</a:t>
            </a:r>
          </a:p>
          <a:p>
            <a:pPr algn="just" fontAlgn="base">
              <a:spcBef>
                <a:spcPct val="0"/>
              </a:spcBef>
              <a:spcAft>
                <a:spcPct val="0"/>
              </a:spcAft>
              <a:buFontTx/>
              <a:buNone/>
            </a:pPr>
            <a:endParaRPr lang="en-US" altLang="en-US" sz="2400">
              <a:solidFill>
                <a:srgbClr val="FFFFFF"/>
              </a:solidFill>
            </a:endParaRPr>
          </a:p>
        </p:txBody>
      </p:sp>
      <p:sp>
        <p:nvSpPr>
          <p:cNvPr id="1434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8F2A795C-1BCC-43EA-B96D-9C939D88930F}"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37042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304800"/>
            <a:ext cx="5181600" cy="533400"/>
          </a:xfrm>
        </p:spPr>
        <p:txBody>
          <a:bodyPr/>
          <a:lstStyle/>
          <a:p>
            <a:pPr eaLnBrk="1" hangingPunct="1"/>
            <a:r>
              <a:rPr lang="en-US" altLang="en-US">
                <a:solidFill>
                  <a:schemeClr val="bg1"/>
                </a:solidFill>
              </a:rPr>
              <a:t>Packet Switching</a:t>
            </a:r>
          </a:p>
        </p:txBody>
      </p:sp>
      <p:sp>
        <p:nvSpPr>
          <p:cNvPr id="15363" name="Rectangle 3"/>
          <p:cNvSpPr>
            <a:spLocks noChangeArrowheads="1"/>
          </p:cNvSpPr>
          <p:nvPr/>
        </p:nvSpPr>
        <p:spPr bwMode="auto">
          <a:xfrm>
            <a:off x="228600" y="981075"/>
            <a:ext cx="8686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400" i="1">
                <a:solidFill>
                  <a:srgbClr val="FFFFFF"/>
                </a:solidFill>
              </a:rPr>
              <a:t>   </a:t>
            </a:r>
            <a:r>
              <a:rPr lang="en-US" altLang="en-US" sz="2800" i="1">
                <a:solidFill>
                  <a:srgbClr val="FFFFFF"/>
                </a:solidFill>
              </a:rPr>
              <a:t>Packet switching </a:t>
            </a:r>
            <a:r>
              <a:rPr lang="en-US" altLang="en-US" sz="2800">
                <a:solidFill>
                  <a:srgbClr val="FFFFFF"/>
                </a:solidFill>
              </a:rPr>
              <a:t>can be seen as a solution that tries to combine the  advantages of message and circuit switching and to minimize the disadvantages of both.  </a:t>
            </a:r>
          </a:p>
          <a:p>
            <a:pPr algn="just" eaLnBrk="1" fontAlgn="base" hangingPunct="1">
              <a:spcBef>
                <a:spcPct val="0"/>
              </a:spcBef>
              <a:spcAft>
                <a:spcPct val="0"/>
              </a:spcAft>
            </a:pPr>
            <a:r>
              <a:rPr lang="en-US" altLang="en-US" sz="2800">
                <a:solidFill>
                  <a:srgbClr val="FFFFFF"/>
                </a:solidFill>
              </a:rPr>
              <a:t>  The methods of packet switching: Datagram and virtual circuit.</a:t>
            </a:r>
          </a:p>
        </p:txBody>
      </p:sp>
      <p:pic>
        <p:nvPicPr>
          <p:cNvPr id="15364" name="Picture 5" descr="C:\Swithing Tecchniques_files\packet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716338"/>
            <a:ext cx="8785225"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C8F74028-B214-4E63-8821-03507EDEDE37}"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40437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62000" y="0"/>
            <a:ext cx="7772400" cy="908050"/>
          </a:xfrm>
        </p:spPr>
        <p:txBody>
          <a:bodyPr/>
          <a:lstStyle/>
          <a:p>
            <a:pPr eaLnBrk="1" hangingPunct="1"/>
            <a:r>
              <a:rPr lang="en-US" altLang="en-US">
                <a:solidFill>
                  <a:schemeClr val="bg1"/>
                </a:solidFill>
              </a:rPr>
              <a:t>Packet Switching</a:t>
            </a:r>
          </a:p>
        </p:txBody>
      </p:sp>
      <p:sp>
        <p:nvSpPr>
          <p:cNvPr id="16387" name="Rectangle 3"/>
          <p:cNvSpPr>
            <a:spLocks noChangeArrowheads="1"/>
          </p:cNvSpPr>
          <p:nvPr/>
        </p:nvSpPr>
        <p:spPr bwMode="auto">
          <a:xfrm>
            <a:off x="0" y="692150"/>
            <a:ext cx="9144000" cy="631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800">
                <a:solidFill>
                  <a:srgbClr val="FFFFFF"/>
                </a:solidFill>
              </a:rPr>
              <a:t>   In both packet switching methods, a message is broken into small parts, called </a:t>
            </a:r>
            <a:r>
              <a:rPr lang="en-US" altLang="en-US" b="1" i="1">
                <a:solidFill>
                  <a:srgbClr val="000000"/>
                </a:solidFill>
              </a:rPr>
              <a:t>packets</a:t>
            </a:r>
            <a:r>
              <a:rPr lang="en-US" altLang="en-US" sz="2800">
                <a:solidFill>
                  <a:srgbClr val="000000"/>
                </a:solidFill>
              </a:rPr>
              <a:t>.</a:t>
            </a:r>
            <a:r>
              <a:rPr lang="en-US" altLang="en-US" sz="2800">
                <a:solidFill>
                  <a:srgbClr val="FFFFFF"/>
                </a:solidFill>
              </a:rPr>
              <a:t> </a:t>
            </a:r>
          </a:p>
          <a:p>
            <a:pPr algn="just" eaLnBrk="1" fontAlgn="base" hangingPunct="1">
              <a:spcBef>
                <a:spcPct val="0"/>
              </a:spcBef>
              <a:spcAft>
                <a:spcPct val="0"/>
              </a:spcAft>
            </a:pPr>
            <a:r>
              <a:rPr lang="en-US" altLang="en-US" sz="2800">
                <a:solidFill>
                  <a:srgbClr val="FFFFFF"/>
                </a:solidFill>
              </a:rPr>
              <a:t>   Each packet is tagged with appropriate source and destination </a:t>
            </a:r>
            <a:r>
              <a:rPr lang="en-US" altLang="en-US" b="1" i="1">
                <a:solidFill>
                  <a:srgbClr val="000000"/>
                </a:solidFill>
              </a:rPr>
              <a:t>addresses.</a:t>
            </a:r>
            <a:r>
              <a:rPr lang="en-US" altLang="en-US" sz="2800">
                <a:solidFill>
                  <a:srgbClr val="FFFFFF"/>
                </a:solidFill>
              </a:rPr>
              <a:t> </a:t>
            </a:r>
          </a:p>
          <a:p>
            <a:pPr algn="just" eaLnBrk="1" fontAlgn="base" hangingPunct="1">
              <a:spcBef>
                <a:spcPct val="0"/>
              </a:spcBef>
              <a:spcAft>
                <a:spcPct val="0"/>
              </a:spcAft>
            </a:pPr>
            <a:r>
              <a:rPr lang="en-US" altLang="en-US" sz="2800">
                <a:solidFill>
                  <a:srgbClr val="FFFFFF"/>
                </a:solidFill>
              </a:rPr>
              <a:t>   Since packets have a strictly defined maximum length, they can be stored in </a:t>
            </a:r>
            <a:r>
              <a:rPr lang="en-US" altLang="en-US" b="1" i="1">
                <a:solidFill>
                  <a:srgbClr val="000000"/>
                </a:solidFill>
              </a:rPr>
              <a:t>main memory </a:t>
            </a:r>
            <a:r>
              <a:rPr lang="en-US" altLang="en-US" sz="2800">
                <a:solidFill>
                  <a:srgbClr val="FFFFFF"/>
                </a:solidFill>
              </a:rPr>
              <a:t>instead of disk, therefore access delay and cost are minimized.</a:t>
            </a:r>
          </a:p>
          <a:p>
            <a:pPr algn="just" eaLnBrk="1" fontAlgn="base" hangingPunct="1">
              <a:spcBef>
                <a:spcPct val="0"/>
              </a:spcBef>
              <a:spcAft>
                <a:spcPct val="0"/>
              </a:spcAft>
            </a:pPr>
            <a:r>
              <a:rPr lang="en-US" altLang="en-US" sz="2800">
                <a:solidFill>
                  <a:srgbClr val="FFFFFF"/>
                </a:solidFill>
              </a:rPr>
              <a:t>   Also the transmission speeds, between nodes, are optimized.</a:t>
            </a:r>
          </a:p>
          <a:p>
            <a:pPr algn="just" eaLnBrk="1" fontAlgn="base" hangingPunct="1">
              <a:spcBef>
                <a:spcPct val="0"/>
              </a:spcBef>
              <a:spcAft>
                <a:spcPct val="0"/>
              </a:spcAft>
            </a:pPr>
            <a:r>
              <a:rPr lang="en-US" altLang="en-US" sz="2800">
                <a:solidFill>
                  <a:srgbClr val="FFFFFF"/>
                </a:solidFill>
              </a:rPr>
              <a:t>   With current technology, packets are generally accepted onto the network on a first-come, first-served FIFO </a:t>
            </a:r>
            <a:r>
              <a:rPr lang="en-US" altLang="en-US" b="1" i="1">
                <a:solidFill>
                  <a:srgbClr val="000000"/>
                </a:solidFill>
              </a:rPr>
              <a:t>basis</a:t>
            </a:r>
            <a:r>
              <a:rPr lang="en-US" altLang="en-US" sz="2800">
                <a:solidFill>
                  <a:srgbClr val="FFFFFF"/>
                </a:solidFill>
              </a:rPr>
              <a:t>. If the network becomes overloaded, packets are delayed or discarded (``dropped''). </a:t>
            </a:r>
          </a:p>
          <a:p>
            <a:pPr algn="just" fontAlgn="base">
              <a:spcBef>
                <a:spcPct val="0"/>
              </a:spcBef>
              <a:spcAft>
                <a:spcPct val="0"/>
              </a:spcAft>
              <a:buFontTx/>
              <a:buNone/>
            </a:pPr>
            <a:endParaRPr lang="en-US" altLang="en-US" sz="2800">
              <a:solidFill>
                <a:srgbClr val="FFFFFF"/>
              </a:solidFill>
            </a:endParaRPr>
          </a:p>
        </p:txBody>
      </p:sp>
      <p:sp>
        <p:nvSpPr>
          <p:cNvPr id="1638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A9E2762A-2B07-4B6C-92AF-FBB2837D0874}"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007125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0" y="228600"/>
            <a:ext cx="4800600" cy="457200"/>
          </a:xfrm>
        </p:spPr>
        <p:txBody>
          <a:bodyPr/>
          <a:lstStyle/>
          <a:p>
            <a:pPr eaLnBrk="1" hangingPunct="1"/>
            <a:r>
              <a:rPr lang="en-US" altLang="en-US">
                <a:solidFill>
                  <a:schemeClr val="bg1"/>
                </a:solidFill>
              </a:rPr>
              <a:t>Packet size</a:t>
            </a:r>
          </a:p>
        </p:txBody>
      </p:sp>
      <p:sp>
        <p:nvSpPr>
          <p:cNvPr id="17411" name="Rectangle 3"/>
          <p:cNvSpPr>
            <a:spLocks noGrp="1" noChangeArrowheads="1"/>
          </p:cNvSpPr>
          <p:nvPr>
            <p:ph type="body" idx="1"/>
          </p:nvPr>
        </p:nvSpPr>
        <p:spPr>
          <a:xfrm>
            <a:off x="179388" y="981075"/>
            <a:ext cx="8736012" cy="3590925"/>
          </a:xfrm>
        </p:spPr>
        <p:txBody>
          <a:bodyPr/>
          <a:lstStyle/>
          <a:p>
            <a:pPr algn="just" eaLnBrk="1" hangingPunct="1"/>
            <a:r>
              <a:rPr lang="en-US" altLang="en-US" sz="2800">
                <a:solidFill>
                  <a:schemeClr val="bg1"/>
                </a:solidFill>
                <a:latin typeface="Georgia" pitchFamily="18" charset="0"/>
              </a:rPr>
              <a:t>The size of the packet can vary from 180 bits, the size for the Data kit® virtual circuit switch designed by Bell Labs for communications and business applications.</a:t>
            </a:r>
          </a:p>
          <a:p>
            <a:pPr algn="just" eaLnBrk="1" hangingPunct="1"/>
            <a:r>
              <a:rPr lang="en-US" altLang="en-US" sz="2800">
                <a:solidFill>
                  <a:schemeClr val="bg1"/>
                </a:solidFill>
                <a:latin typeface="Georgia" pitchFamily="18" charset="0"/>
              </a:rPr>
              <a:t>To 1,024 or 2,048 bits for the 1PSS® switch, also designed by Bell Labs for public data networking; to 53 bytes for ATM switching, such as Lucent Technologies' packet switches.</a:t>
            </a:r>
          </a:p>
          <a:p>
            <a:pPr eaLnBrk="1" hangingPunct="1"/>
            <a:endParaRPr lang="en-US" altLang="en-US" sz="2400"/>
          </a:p>
        </p:txBody>
      </p:sp>
      <p:sp>
        <p:nvSpPr>
          <p:cNvPr id="1741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86FE3E7-0C19-4ED1-831C-EF7CE3D4B4FD}"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785946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228600"/>
            <a:ext cx="7772400" cy="533400"/>
          </a:xfrm>
        </p:spPr>
        <p:txBody>
          <a:bodyPr/>
          <a:lstStyle/>
          <a:p>
            <a:pPr eaLnBrk="1" hangingPunct="1"/>
            <a:r>
              <a:rPr lang="en-US" altLang="en-US">
                <a:solidFill>
                  <a:schemeClr val="bg1"/>
                </a:solidFill>
              </a:rPr>
              <a:t>Packet switching</a:t>
            </a:r>
          </a:p>
        </p:txBody>
      </p:sp>
      <p:sp>
        <p:nvSpPr>
          <p:cNvPr id="18435" name="Rectangle 3"/>
          <p:cNvSpPr>
            <a:spLocks noGrp="1" noChangeArrowheads="1"/>
          </p:cNvSpPr>
          <p:nvPr>
            <p:ph type="body" idx="1"/>
          </p:nvPr>
        </p:nvSpPr>
        <p:spPr>
          <a:xfrm>
            <a:off x="0" y="765175"/>
            <a:ext cx="9144000" cy="5559425"/>
          </a:xfrm>
        </p:spPr>
        <p:txBody>
          <a:bodyPr/>
          <a:lstStyle/>
          <a:p>
            <a:pPr algn="just" eaLnBrk="1" hangingPunct="1">
              <a:lnSpc>
                <a:spcPct val="90000"/>
              </a:lnSpc>
            </a:pPr>
            <a:r>
              <a:rPr lang="en-US" altLang="en-US" sz="2400">
                <a:solidFill>
                  <a:schemeClr val="bg1"/>
                </a:solidFill>
              </a:rPr>
              <a:t>The analog signal from your </a:t>
            </a:r>
            <a:r>
              <a:rPr lang="en-US" altLang="en-US" sz="2800" b="1"/>
              <a:t>phone</a:t>
            </a:r>
            <a:r>
              <a:rPr lang="en-US" altLang="en-US" sz="2400">
                <a:solidFill>
                  <a:schemeClr val="bg1"/>
                </a:solidFill>
              </a:rPr>
              <a:t> is converted into a digital data stream. That series of digital bits is then divided into relatively tiny clusters of bits, called </a:t>
            </a:r>
            <a:r>
              <a:rPr lang="en-US" altLang="en-US" sz="2400" b="1">
                <a:solidFill>
                  <a:schemeClr val="bg1"/>
                </a:solidFill>
              </a:rPr>
              <a:t>packets.</a:t>
            </a:r>
            <a:r>
              <a:rPr lang="en-US" altLang="en-US" sz="2400">
                <a:solidFill>
                  <a:schemeClr val="bg1"/>
                </a:solidFill>
              </a:rPr>
              <a:t> Each packet has at its beginning the digital address -- a long number -- to which it is being sent. The system blasts out all those tiny packets, as fast as it can, and they travel across the nation's digital backbone systems to their destination: the telephone, or rather the telephone system, of the person you're calling. </a:t>
            </a:r>
          </a:p>
          <a:p>
            <a:pPr algn="just" eaLnBrk="1" hangingPunct="1">
              <a:lnSpc>
                <a:spcPct val="90000"/>
              </a:lnSpc>
            </a:pPr>
            <a:r>
              <a:rPr lang="en-US" altLang="en-US" sz="2400">
                <a:solidFill>
                  <a:schemeClr val="bg1"/>
                </a:solidFill>
              </a:rPr>
              <a:t>They do not necessarily travel together; they do </a:t>
            </a:r>
            <a:r>
              <a:rPr lang="en-US" altLang="en-US" sz="2800" b="1"/>
              <a:t>not travel </a:t>
            </a:r>
            <a:r>
              <a:rPr lang="en-US" altLang="en-US" sz="2400">
                <a:solidFill>
                  <a:schemeClr val="bg1"/>
                </a:solidFill>
              </a:rPr>
              <a:t>sequentially. They don't even all travel via the </a:t>
            </a:r>
            <a:r>
              <a:rPr lang="en-US" altLang="en-US" sz="2800" b="1"/>
              <a:t>same route</a:t>
            </a:r>
            <a:r>
              <a:rPr lang="en-US" altLang="en-US" sz="2400">
                <a:solidFill>
                  <a:schemeClr val="bg1"/>
                </a:solidFill>
              </a:rPr>
              <a:t>. But eventually they arrive at the right point -- that digital address added to the front of each string of digital data -- and at their destination are reassembled into the correct order, then converted to analog form, so your friend can understand what you're saying. </a:t>
            </a:r>
          </a:p>
          <a:p>
            <a:pPr eaLnBrk="1" hangingPunct="1">
              <a:lnSpc>
                <a:spcPct val="90000"/>
              </a:lnSpc>
            </a:pPr>
            <a:endParaRPr lang="en-US" altLang="en-US" sz="2400">
              <a:solidFill>
                <a:srgbClr val="000000"/>
              </a:solidFill>
            </a:endParaRPr>
          </a:p>
          <a:p>
            <a:pPr eaLnBrk="1" hangingPunct="1">
              <a:lnSpc>
                <a:spcPct val="90000"/>
              </a:lnSpc>
            </a:pPr>
            <a:endParaRPr lang="en-US" altLang="en-US" sz="2000"/>
          </a:p>
        </p:txBody>
      </p:sp>
      <p:sp>
        <p:nvSpPr>
          <p:cNvPr id="1843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3A4BD370-9C51-438C-AF4B-13B50AEBB09B}"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3469630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228600"/>
            <a:ext cx="7772400" cy="762000"/>
          </a:xfrm>
        </p:spPr>
        <p:txBody>
          <a:bodyPr/>
          <a:lstStyle/>
          <a:p>
            <a:pPr eaLnBrk="1" hangingPunct="1"/>
            <a:r>
              <a:rPr lang="en-US" altLang="en-US">
                <a:solidFill>
                  <a:schemeClr val="bg1"/>
                </a:solidFill>
              </a:rPr>
              <a:t>Packet Switching: Datagram</a:t>
            </a:r>
          </a:p>
        </p:txBody>
      </p:sp>
      <p:sp>
        <p:nvSpPr>
          <p:cNvPr id="19459" name="Rectangle 3"/>
          <p:cNvSpPr>
            <a:spLocks noChangeArrowheads="1"/>
          </p:cNvSpPr>
          <p:nvPr/>
        </p:nvSpPr>
        <p:spPr bwMode="auto">
          <a:xfrm>
            <a:off x="0" y="1052513"/>
            <a:ext cx="914400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400">
                <a:solidFill>
                  <a:srgbClr val="FFFFFF"/>
                </a:solidFill>
              </a:rPr>
              <a:t>  Datagram packet switching is similar to message switching in that each packet is a </a:t>
            </a:r>
            <a:r>
              <a:rPr lang="en-US" altLang="en-US" sz="2800" b="1">
                <a:solidFill>
                  <a:srgbClr val="000000"/>
                </a:solidFill>
              </a:rPr>
              <a:t>self-contained</a:t>
            </a:r>
            <a:r>
              <a:rPr lang="en-US" altLang="en-US" sz="2400">
                <a:solidFill>
                  <a:srgbClr val="FFFFFF"/>
                </a:solidFill>
              </a:rPr>
              <a:t> unit with complete addressing information attached. </a:t>
            </a:r>
          </a:p>
          <a:p>
            <a:pPr algn="just" eaLnBrk="1" fontAlgn="base" hangingPunct="1">
              <a:spcBef>
                <a:spcPct val="0"/>
              </a:spcBef>
              <a:spcAft>
                <a:spcPct val="0"/>
              </a:spcAft>
            </a:pPr>
            <a:r>
              <a:rPr lang="en-US" altLang="en-US" sz="2400">
                <a:solidFill>
                  <a:srgbClr val="FFFFFF"/>
                </a:solidFill>
              </a:rPr>
              <a:t>  This fact allows packets to take a variety of possible paths  through the network. </a:t>
            </a:r>
          </a:p>
          <a:p>
            <a:pPr algn="just" eaLnBrk="1" fontAlgn="base" hangingPunct="1">
              <a:spcBef>
                <a:spcPct val="0"/>
              </a:spcBef>
              <a:spcAft>
                <a:spcPct val="0"/>
              </a:spcAft>
            </a:pPr>
            <a:r>
              <a:rPr lang="en-US" altLang="en-US" sz="2400">
                <a:solidFill>
                  <a:srgbClr val="FFFFFF"/>
                </a:solidFill>
              </a:rPr>
              <a:t>  So the packets, each with the same destination address, do not follow the same route, and they may arrive out of sequence at the exit point node (or the destination). </a:t>
            </a:r>
          </a:p>
          <a:p>
            <a:pPr algn="just" eaLnBrk="1" fontAlgn="base" hangingPunct="1">
              <a:spcBef>
                <a:spcPct val="0"/>
              </a:spcBef>
              <a:spcAft>
                <a:spcPct val="0"/>
              </a:spcAft>
            </a:pPr>
            <a:r>
              <a:rPr lang="en-US" altLang="en-US" sz="2400">
                <a:solidFill>
                  <a:srgbClr val="FFFFFF"/>
                </a:solidFill>
              </a:rPr>
              <a:t> Reordering is done at the destination point based on the sequence number of the packets. </a:t>
            </a:r>
          </a:p>
          <a:p>
            <a:pPr algn="just" eaLnBrk="1" fontAlgn="base" hangingPunct="1">
              <a:spcBef>
                <a:spcPct val="0"/>
              </a:spcBef>
              <a:spcAft>
                <a:spcPct val="0"/>
              </a:spcAft>
            </a:pPr>
            <a:r>
              <a:rPr lang="en-US" altLang="en-US" sz="2400">
                <a:solidFill>
                  <a:srgbClr val="FFFFFF"/>
                </a:solidFill>
              </a:rPr>
              <a:t> It is possible for a packet to be destroyed if one of the nodes on its way is crashed momentarily. Thus all its queued packets may be lost</a:t>
            </a:r>
            <a:r>
              <a:rPr lang="en-US" altLang="en-US" sz="1800">
                <a:solidFill>
                  <a:srgbClr val="000000"/>
                </a:solidFill>
              </a:rPr>
              <a:t>.</a:t>
            </a:r>
          </a:p>
        </p:txBody>
      </p:sp>
      <p:sp>
        <p:nvSpPr>
          <p:cNvPr id="1946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0A57B7F-D118-4B23-AA35-2538ABFA540D}"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37376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t>Switched Communications Networks:</a:t>
            </a:r>
          </a:p>
          <a:p>
            <a:pPr lvl="1"/>
            <a:r>
              <a:rPr lang="en-US"/>
              <a:t>Circuit Switching </a:t>
            </a:r>
          </a:p>
          <a:p>
            <a:pPr lvl="1"/>
            <a:r>
              <a:rPr lang="en-US"/>
              <a:t>Packet Switching</a:t>
            </a:r>
          </a:p>
          <a:p>
            <a:pPr lvl="1"/>
            <a:r>
              <a:rPr lang="en-US"/>
              <a:t>Comparison of Circuit Switching and Packet Switching</a:t>
            </a:r>
          </a:p>
          <a:p>
            <a:pPr lvl="1"/>
            <a:r>
              <a:rPr lang="en-US"/>
              <a:t>Implementing Network Software, Networking</a:t>
            </a:r>
          </a:p>
          <a:p>
            <a:r>
              <a:rPr lang="en-US"/>
              <a:t>Parameters(Transmission Impairment, Data Rate and Performance)</a:t>
            </a:r>
          </a:p>
        </p:txBody>
      </p:sp>
      <p:sp>
        <p:nvSpPr>
          <p:cNvPr id="2" name="Title 1"/>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410854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990600"/>
          </a:xfrm>
        </p:spPr>
        <p:txBody>
          <a:bodyPr/>
          <a:lstStyle/>
          <a:p>
            <a:pPr eaLnBrk="1" hangingPunct="1"/>
            <a:r>
              <a:rPr lang="en-US" altLang="en-US">
                <a:solidFill>
                  <a:schemeClr val="bg1"/>
                </a:solidFill>
              </a:rPr>
              <a:t>Packet Switching: Virtual Circuit</a:t>
            </a:r>
          </a:p>
        </p:txBody>
      </p:sp>
      <p:sp>
        <p:nvSpPr>
          <p:cNvPr id="20483" name="Rectangle 3"/>
          <p:cNvSpPr>
            <a:spLocks noChangeArrowheads="1"/>
          </p:cNvSpPr>
          <p:nvPr/>
        </p:nvSpPr>
        <p:spPr bwMode="auto">
          <a:xfrm>
            <a:off x="0" y="908050"/>
            <a:ext cx="91440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400">
                <a:solidFill>
                  <a:srgbClr val="FFFFFF"/>
                </a:solidFill>
              </a:rPr>
              <a:t>   In the virtual circuit approach, a preplanned route is established </a:t>
            </a:r>
          </a:p>
          <a:p>
            <a:pPr algn="just" eaLnBrk="1" fontAlgn="base" hangingPunct="1">
              <a:spcBef>
                <a:spcPct val="0"/>
              </a:spcBef>
              <a:spcAft>
                <a:spcPct val="0"/>
              </a:spcAft>
              <a:buFontTx/>
              <a:buNone/>
            </a:pPr>
            <a:r>
              <a:rPr lang="en-US" altLang="en-US" sz="2400">
                <a:solidFill>
                  <a:srgbClr val="FFFFFF"/>
                </a:solidFill>
              </a:rPr>
              <a:t>    before any data packets are sent. </a:t>
            </a:r>
          </a:p>
          <a:p>
            <a:pPr algn="just" eaLnBrk="1" fontAlgn="base" hangingPunct="1">
              <a:spcBef>
                <a:spcPct val="0"/>
              </a:spcBef>
              <a:spcAft>
                <a:spcPct val="0"/>
              </a:spcAft>
            </a:pPr>
            <a:r>
              <a:rPr lang="en-US" altLang="en-US" sz="2400">
                <a:solidFill>
                  <a:srgbClr val="FFFFFF"/>
                </a:solidFill>
              </a:rPr>
              <a:t>  A logical connection is established when </a:t>
            </a:r>
          </a:p>
          <a:p>
            <a:pPr algn="just" eaLnBrk="1" fontAlgn="base" hangingPunct="1">
              <a:spcBef>
                <a:spcPct val="0"/>
              </a:spcBef>
              <a:spcAft>
                <a:spcPct val="0"/>
              </a:spcAft>
              <a:buFont typeface="Wingdings" pitchFamily="2" charset="2"/>
              <a:buChar char="Ø"/>
            </a:pPr>
            <a:r>
              <a:rPr lang="en-US" altLang="en-US" sz="2400">
                <a:solidFill>
                  <a:srgbClr val="FFFFFF"/>
                </a:solidFill>
              </a:rPr>
              <a:t>      a sender send a "</a:t>
            </a:r>
            <a:r>
              <a:rPr lang="en-US" altLang="en-US" sz="2800" b="1">
                <a:solidFill>
                  <a:srgbClr val="000000"/>
                </a:solidFill>
              </a:rPr>
              <a:t>call  request packet</a:t>
            </a:r>
            <a:r>
              <a:rPr lang="en-US" altLang="en-US" sz="2400">
                <a:solidFill>
                  <a:srgbClr val="FFFFFF"/>
                </a:solidFill>
              </a:rPr>
              <a:t>" to the receiver and the receiver send back an acknowledge packet "</a:t>
            </a:r>
            <a:r>
              <a:rPr lang="en-US" altLang="en-US" sz="2800" b="1">
                <a:solidFill>
                  <a:srgbClr val="000000"/>
                </a:solidFill>
              </a:rPr>
              <a:t>call accepted packet</a:t>
            </a:r>
            <a:r>
              <a:rPr lang="en-US" altLang="en-US" sz="2400">
                <a:solidFill>
                  <a:srgbClr val="FFFFFF"/>
                </a:solidFill>
              </a:rPr>
              <a:t>" to the sender if the  receiver agrees on conversational  parameters.</a:t>
            </a:r>
          </a:p>
          <a:p>
            <a:pPr algn="just" eaLnBrk="1" fontAlgn="base" hangingPunct="1">
              <a:spcBef>
                <a:spcPct val="0"/>
              </a:spcBef>
              <a:spcAft>
                <a:spcPct val="0"/>
              </a:spcAft>
            </a:pPr>
            <a:r>
              <a:rPr lang="en-US" altLang="en-US" sz="2400">
                <a:solidFill>
                  <a:srgbClr val="FFFFFF"/>
                </a:solidFill>
              </a:rPr>
              <a:t>  The conversational parameters can be maximum packet sizes, path to be taken, and other variables necessary to establish and maintain the conversation. </a:t>
            </a:r>
          </a:p>
          <a:p>
            <a:pPr algn="just" eaLnBrk="1" fontAlgn="base" hangingPunct="1">
              <a:spcBef>
                <a:spcPct val="0"/>
              </a:spcBef>
              <a:spcAft>
                <a:spcPct val="0"/>
              </a:spcAft>
            </a:pPr>
            <a:r>
              <a:rPr lang="en-US" altLang="en-US" sz="2400">
                <a:solidFill>
                  <a:srgbClr val="FFFFFF"/>
                </a:solidFill>
              </a:rPr>
              <a:t> Virtual circuits imply acknowledgements, flow control, and error control, so virtual circuits are reliable.</a:t>
            </a:r>
          </a:p>
          <a:p>
            <a:pPr algn="just" eaLnBrk="1" fontAlgn="base" hangingPunct="1">
              <a:spcBef>
                <a:spcPct val="0"/>
              </a:spcBef>
              <a:spcAft>
                <a:spcPct val="0"/>
              </a:spcAft>
            </a:pPr>
            <a:r>
              <a:rPr lang="en-US" altLang="en-US" sz="2400">
                <a:solidFill>
                  <a:srgbClr val="FFFFFF"/>
                </a:solidFill>
              </a:rPr>
              <a:t> That is, they have the capability to inform upper-protocol layers  if a transmission problem occurs. </a:t>
            </a:r>
          </a:p>
        </p:txBody>
      </p:sp>
      <p:sp>
        <p:nvSpPr>
          <p:cNvPr id="2048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19698346-9400-4504-A9F7-59066287BE72}"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3116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a:solidFill>
                  <a:schemeClr val="bg1"/>
                </a:solidFill>
              </a:rPr>
              <a:t>Packet Switching:Virtual Circuit</a:t>
            </a:r>
          </a:p>
        </p:txBody>
      </p:sp>
      <p:sp>
        <p:nvSpPr>
          <p:cNvPr id="21507" name="Rectangle 3"/>
          <p:cNvSpPr>
            <a:spLocks noChangeArrowheads="1"/>
          </p:cNvSpPr>
          <p:nvPr/>
        </p:nvSpPr>
        <p:spPr bwMode="auto">
          <a:xfrm>
            <a:off x="0" y="1268413"/>
            <a:ext cx="9144000"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pPr>
            <a:r>
              <a:rPr lang="en-US" altLang="en-US" sz="2800">
                <a:solidFill>
                  <a:srgbClr val="FFFFFF"/>
                </a:solidFill>
              </a:rPr>
              <a:t>   In virtual circuit, the route between stations does not mean that this is a dedicated path, as in circuit switching. </a:t>
            </a:r>
          </a:p>
          <a:p>
            <a:pPr algn="just" eaLnBrk="1" fontAlgn="base" hangingPunct="1">
              <a:spcBef>
                <a:spcPct val="0"/>
              </a:spcBef>
              <a:spcAft>
                <a:spcPct val="0"/>
              </a:spcAft>
            </a:pPr>
            <a:r>
              <a:rPr lang="en-US" altLang="en-US" sz="2800">
                <a:solidFill>
                  <a:srgbClr val="FFFFFF"/>
                </a:solidFill>
              </a:rPr>
              <a:t>  A packet is still buffered at each node and queued for output over a line. </a:t>
            </a:r>
          </a:p>
          <a:p>
            <a:pPr algn="just" eaLnBrk="1" fontAlgn="base" hangingPunct="1">
              <a:spcBef>
                <a:spcPct val="0"/>
              </a:spcBef>
              <a:spcAft>
                <a:spcPct val="0"/>
              </a:spcAft>
            </a:pPr>
            <a:r>
              <a:rPr lang="en-US" altLang="en-US" sz="2800">
                <a:solidFill>
                  <a:srgbClr val="FFFFFF"/>
                </a:solidFill>
              </a:rPr>
              <a:t>  The difference between virtual circuit and datagram approaches:</a:t>
            </a:r>
          </a:p>
          <a:p>
            <a:pPr algn="just" eaLnBrk="1" fontAlgn="base" hangingPunct="1">
              <a:spcBef>
                <a:spcPct val="0"/>
              </a:spcBef>
              <a:spcAft>
                <a:spcPct val="0"/>
              </a:spcAft>
              <a:buFont typeface="Wingdings" pitchFamily="2" charset="2"/>
              <a:buChar char="Ø"/>
            </a:pPr>
            <a:r>
              <a:rPr lang="en-US" altLang="en-US" sz="2800">
                <a:solidFill>
                  <a:srgbClr val="FFFFFF"/>
                </a:solidFill>
              </a:rPr>
              <a:t>  With virtual circuit, the node does not need to make a routing decision for each packet.</a:t>
            </a:r>
          </a:p>
          <a:p>
            <a:pPr algn="just" eaLnBrk="1" fontAlgn="base" hangingPunct="1">
              <a:spcBef>
                <a:spcPct val="0"/>
              </a:spcBef>
              <a:spcAft>
                <a:spcPct val="0"/>
              </a:spcAft>
              <a:buFont typeface="Wingdings" pitchFamily="2" charset="2"/>
              <a:buChar char="Ø"/>
            </a:pPr>
            <a:r>
              <a:rPr lang="en-US" altLang="en-US" sz="2800">
                <a:solidFill>
                  <a:srgbClr val="FFFFFF"/>
                </a:solidFill>
              </a:rPr>
              <a:t>  It is made only once for all packets using that virtual circuit. </a:t>
            </a:r>
          </a:p>
          <a:p>
            <a:pPr fontAlgn="base">
              <a:spcBef>
                <a:spcPct val="0"/>
              </a:spcBef>
              <a:spcAft>
                <a:spcPct val="0"/>
              </a:spcAft>
              <a:buFontTx/>
              <a:buNone/>
            </a:pPr>
            <a:endParaRPr lang="en-US" altLang="en-US" sz="1800">
              <a:solidFill>
                <a:srgbClr val="000000"/>
              </a:solidFill>
            </a:endParaRPr>
          </a:p>
        </p:txBody>
      </p:sp>
      <p:sp>
        <p:nvSpPr>
          <p:cNvPr id="2150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3CC9DBF0-9DAE-4F96-9CBC-EEDC39F2C4D8}"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324663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219200"/>
          </a:xfrm>
        </p:spPr>
        <p:txBody>
          <a:bodyPr/>
          <a:lstStyle/>
          <a:p>
            <a:pPr eaLnBrk="1" hangingPunct="1"/>
            <a:r>
              <a:rPr lang="en-US" altLang="en-US">
                <a:solidFill>
                  <a:schemeClr val="bg1"/>
                </a:solidFill>
              </a:rPr>
              <a:t>Packet Switching: Virtual Circuit</a:t>
            </a:r>
          </a:p>
        </p:txBody>
      </p:sp>
      <p:sp>
        <p:nvSpPr>
          <p:cNvPr id="22531" name="Rectangle 3"/>
          <p:cNvSpPr>
            <a:spLocks noGrp="1" noChangeArrowheads="1"/>
          </p:cNvSpPr>
          <p:nvPr>
            <p:ph type="body" idx="1"/>
          </p:nvPr>
        </p:nvSpPr>
        <p:spPr>
          <a:xfrm>
            <a:off x="0" y="981075"/>
            <a:ext cx="9144000" cy="4276725"/>
          </a:xfrm>
        </p:spPr>
        <p:txBody>
          <a:bodyPr/>
          <a:lstStyle/>
          <a:p>
            <a:pPr eaLnBrk="1" hangingPunct="1">
              <a:buFontTx/>
              <a:buNone/>
            </a:pPr>
            <a:r>
              <a:rPr lang="en-US" altLang="en-US" sz="2800">
                <a:solidFill>
                  <a:schemeClr val="bg1"/>
                </a:solidFill>
              </a:rPr>
              <a:t>VC's offer guarantees that</a:t>
            </a:r>
          </a:p>
          <a:p>
            <a:pPr eaLnBrk="1" hangingPunct="1">
              <a:buFontTx/>
              <a:buNone/>
            </a:pPr>
            <a:r>
              <a:rPr lang="en-US" altLang="en-US" sz="2800">
                <a:solidFill>
                  <a:schemeClr val="bg1"/>
                </a:solidFill>
              </a:rPr>
              <a:t> </a:t>
            </a:r>
          </a:p>
          <a:p>
            <a:pPr eaLnBrk="1" hangingPunct="1">
              <a:buFont typeface="Wingdings" pitchFamily="2" charset="2"/>
              <a:buChar char="Ø"/>
            </a:pPr>
            <a:r>
              <a:rPr lang="en-US" altLang="en-US" sz="2800">
                <a:solidFill>
                  <a:schemeClr val="bg1"/>
                </a:solidFill>
              </a:rPr>
              <a:t>the packets sent arrive in the order sent </a:t>
            </a:r>
          </a:p>
          <a:p>
            <a:pPr eaLnBrk="1" hangingPunct="1">
              <a:buFont typeface="Wingdings" pitchFamily="2" charset="2"/>
              <a:buChar char="Ø"/>
            </a:pPr>
            <a:r>
              <a:rPr lang="en-US" altLang="en-US" sz="2800">
                <a:solidFill>
                  <a:schemeClr val="bg1"/>
                </a:solidFill>
              </a:rPr>
              <a:t>with no duplicates or omissions </a:t>
            </a:r>
          </a:p>
          <a:p>
            <a:pPr eaLnBrk="1" hangingPunct="1">
              <a:buFont typeface="Wingdings" pitchFamily="2" charset="2"/>
              <a:buChar char="Ø"/>
            </a:pPr>
            <a:r>
              <a:rPr lang="en-US" altLang="en-US" sz="2800">
                <a:solidFill>
                  <a:schemeClr val="bg1"/>
                </a:solidFill>
              </a:rPr>
              <a:t>with no errors (with high probability) </a:t>
            </a:r>
          </a:p>
          <a:p>
            <a:pPr eaLnBrk="1" hangingPunct="1">
              <a:buFontTx/>
              <a:buNone/>
            </a:pPr>
            <a:r>
              <a:rPr lang="en-US" altLang="en-US" sz="2800">
                <a:solidFill>
                  <a:schemeClr val="bg1"/>
                </a:solidFill>
              </a:rPr>
              <a:t>    regardless of how they are implemented internally. </a:t>
            </a:r>
            <a:endParaRPr lang="en-US" altLang="en-US" sz="2400">
              <a:solidFill>
                <a:schemeClr val="bg1"/>
              </a:solidFill>
            </a:endParaRPr>
          </a:p>
          <a:p>
            <a:pPr eaLnBrk="1" hangingPunct="1"/>
            <a:endParaRPr lang="en-US" altLang="en-US" sz="2400"/>
          </a:p>
        </p:txBody>
      </p:sp>
      <p:sp>
        <p:nvSpPr>
          <p:cNvPr id="2253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695B649-5913-41C3-BAE4-F62448296211}"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758042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9144000" cy="990600"/>
          </a:xfrm>
        </p:spPr>
        <p:txBody>
          <a:bodyPr/>
          <a:lstStyle/>
          <a:p>
            <a:pPr eaLnBrk="1" hangingPunct="1"/>
            <a:r>
              <a:rPr lang="en-US" altLang="en-US">
                <a:solidFill>
                  <a:schemeClr val="bg1"/>
                </a:solidFill>
              </a:rPr>
              <a:t>Advantages of packet switching</a:t>
            </a:r>
          </a:p>
        </p:txBody>
      </p:sp>
      <p:sp>
        <p:nvSpPr>
          <p:cNvPr id="23555" name="Rectangle 3"/>
          <p:cNvSpPr>
            <a:spLocks noChangeArrowheads="1"/>
          </p:cNvSpPr>
          <p:nvPr/>
        </p:nvSpPr>
        <p:spPr bwMode="auto">
          <a:xfrm>
            <a:off x="0" y="981075"/>
            <a:ext cx="91440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fontAlgn="base" hangingPunct="1">
              <a:spcBef>
                <a:spcPct val="0"/>
              </a:spcBef>
              <a:spcAft>
                <a:spcPct val="0"/>
              </a:spcAft>
              <a:buFontTx/>
              <a:buNone/>
            </a:pPr>
            <a:r>
              <a:rPr lang="en-US" altLang="en-US" sz="2800" b="1" i="1">
                <a:solidFill>
                  <a:srgbClr val="FFFFFF"/>
                </a:solidFill>
              </a:rPr>
              <a:t>Advantages: </a:t>
            </a:r>
            <a:endParaRPr lang="en-US" altLang="en-US" sz="2800">
              <a:solidFill>
                <a:srgbClr val="FFFFFF"/>
              </a:solidFill>
            </a:endParaRPr>
          </a:p>
          <a:p>
            <a:pPr lvl="1" algn="just" fontAlgn="base">
              <a:spcBef>
                <a:spcPct val="0"/>
              </a:spcBef>
              <a:spcAft>
                <a:spcPct val="0"/>
              </a:spcAft>
              <a:buFontTx/>
              <a:buChar char="•"/>
            </a:pPr>
            <a:r>
              <a:rPr lang="en-US" altLang="en-US">
                <a:solidFill>
                  <a:srgbClr val="FFFFFF"/>
                </a:solidFill>
              </a:rPr>
              <a:t>  Packet switching is </a:t>
            </a:r>
            <a:r>
              <a:rPr lang="en-US" altLang="en-US" b="1">
                <a:solidFill>
                  <a:srgbClr val="000000"/>
                </a:solidFill>
              </a:rPr>
              <a:t>cost</a:t>
            </a:r>
            <a:r>
              <a:rPr lang="en-US" altLang="en-US">
                <a:solidFill>
                  <a:srgbClr val="FFFFFF"/>
                </a:solidFill>
              </a:rPr>
              <a:t> effective, because switching    devices do not need massive amount of secondary    storage. </a:t>
            </a:r>
          </a:p>
          <a:p>
            <a:pPr lvl="1" algn="just" fontAlgn="base">
              <a:spcBef>
                <a:spcPct val="0"/>
              </a:spcBef>
              <a:spcAft>
                <a:spcPct val="0"/>
              </a:spcAft>
              <a:buFontTx/>
              <a:buChar char="•"/>
            </a:pPr>
            <a:r>
              <a:rPr lang="en-US" altLang="en-US">
                <a:solidFill>
                  <a:srgbClr val="FFFFFF"/>
                </a:solidFill>
              </a:rPr>
              <a:t>  Packet switching offers </a:t>
            </a:r>
            <a:r>
              <a:rPr lang="en-US" altLang="en-US" b="1">
                <a:solidFill>
                  <a:srgbClr val="000000"/>
                </a:solidFill>
              </a:rPr>
              <a:t>improved delay </a:t>
            </a:r>
            <a:r>
              <a:rPr lang="en-US" altLang="en-US">
                <a:solidFill>
                  <a:srgbClr val="FFFFFF"/>
                </a:solidFill>
              </a:rPr>
              <a:t>characteristics, because there are no long messages in the queue(max packet size is fixed). </a:t>
            </a:r>
          </a:p>
          <a:p>
            <a:pPr lvl="1" algn="just" fontAlgn="base">
              <a:spcBef>
                <a:spcPct val="0"/>
              </a:spcBef>
              <a:spcAft>
                <a:spcPct val="0"/>
              </a:spcAft>
              <a:buFontTx/>
              <a:buChar char="•"/>
            </a:pPr>
            <a:r>
              <a:rPr lang="en-US" altLang="en-US">
                <a:solidFill>
                  <a:srgbClr val="FFFFFF"/>
                </a:solidFill>
              </a:rPr>
              <a:t>  Packet can be </a:t>
            </a:r>
            <a:r>
              <a:rPr lang="en-US" altLang="en-US" b="1">
                <a:solidFill>
                  <a:srgbClr val="000000"/>
                </a:solidFill>
              </a:rPr>
              <a:t>rerouted</a:t>
            </a:r>
            <a:r>
              <a:rPr lang="en-US" altLang="en-US">
                <a:solidFill>
                  <a:srgbClr val="FFFFFF"/>
                </a:solidFill>
              </a:rPr>
              <a:t> if there is any problem, such as,  busy or  disabled links. </a:t>
            </a:r>
          </a:p>
          <a:p>
            <a:pPr lvl="1" algn="just" fontAlgn="base">
              <a:spcBef>
                <a:spcPct val="0"/>
              </a:spcBef>
              <a:spcAft>
                <a:spcPct val="0"/>
              </a:spcAft>
              <a:buFontTx/>
              <a:buChar char="•"/>
            </a:pPr>
            <a:r>
              <a:rPr lang="en-US" altLang="en-US">
                <a:solidFill>
                  <a:srgbClr val="FFFFFF"/>
                </a:solidFill>
              </a:rPr>
              <a:t>  The advantage of packet switching is that many network users can </a:t>
            </a:r>
            <a:r>
              <a:rPr lang="en-US" altLang="en-US" b="1">
                <a:solidFill>
                  <a:srgbClr val="000000"/>
                </a:solidFill>
              </a:rPr>
              <a:t>share</a:t>
            </a:r>
            <a:r>
              <a:rPr lang="en-US" altLang="en-US">
                <a:solidFill>
                  <a:srgbClr val="FFFFFF"/>
                </a:solidFill>
              </a:rPr>
              <a:t> the same channel at the </a:t>
            </a:r>
            <a:r>
              <a:rPr lang="en-US" altLang="en-US" b="1">
                <a:solidFill>
                  <a:srgbClr val="000000"/>
                </a:solidFill>
              </a:rPr>
              <a:t>same time</a:t>
            </a:r>
            <a:r>
              <a:rPr lang="en-US" altLang="en-US">
                <a:solidFill>
                  <a:srgbClr val="FFFFFF"/>
                </a:solidFill>
              </a:rPr>
              <a:t>. Packet switching can maximize link efficiency by making optimal use of link bandwidth. </a:t>
            </a:r>
          </a:p>
        </p:txBody>
      </p:sp>
      <p:sp>
        <p:nvSpPr>
          <p:cNvPr id="2355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95520BD-B85E-400F-8094-0DEE47CF60FE}"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03596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9144000" cy="1052513"/>
          </a:xfrm>
        </p:spPr>
        <p:txBody>
          <a:bodyPr/>
          <a:lstStyle/>
          <a:p>
            <a:pPr eaLnBrk="1" hangingPunct="1"/>
            <a:r>
              <a:rPr lang="en-US" altLang="en-US">
                <a:solidFill>
                  <a:schemeClr val="bg1"/>
                </a:solidFill>
              </a:rPr>
              <a:t>Disadvantages of packet switching</a:t>
            </a:r>
          </a:p>
        </p:txBody>
      </p:sp>
      <p:sp>
        <p:nvSpPr>
          <p:cNvPr id="24579" name="Rectangle 3"/>
          <p:cNvSpPr>
            <a:spLocks noChangeArrowheads="1"/>
          </p:cNvSpPr>
          <p:nvPr/>
        </p:nvSpPr>
        <p:spPr bwMode="auto">
          <a:xfrm>
            <a:off x="0" y="1125538"/>
            <a:ext cx="9144000"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FontTx/>
              <a:buNone/>
            </a:pPr>
            <a:r>
              <a:rPr lang="en-US" altLang="en-US" sz="2800" b="1" i="1">
                <a:solidFill>
                  <a:srgbClr val="FFFFFF"/>
                </a:solidFill>
              </a:rPr>
              <a:t>Disadvantages: </a:t>
            </a:r>
            <a:endParaRPr lang="en-US" altLang="en-US" sz="2800">
              <a:solidFill>
                <a:srgbClr val="FFFFFF"/>
              </a:solidFill>
            </a:endParaRPr>
          </a:p>
          <a:p>
            <a:pPr lvl="1" algn="just" fontAlgn="base">
              <a:spcBef>
                <a:spcPct val="0"/>
              </a:spcBef>
              <a:spcAft>
                <a:spcPct val="0"/>
              </a:spcAft>
              <a:buFontTx/>
              <a:buChar char="•"/>
            </a:pPr>
            <a:r>
              <a:rPr lang="en-US" altLang="en-US">
                <a:solidFill>
                  <a:srgbClr val="FFFFFF"/>
                </a:solidFill>
              </a:rPr>
              <a:t>   </a:t>
            </a:r>
            <a:r>
              <a:rPr lang="en-US" altLang="en-US" sz="3200" b="1">
                <a:solidFill>
                  <a:srgbClr val="000000"/>
                </a:solidFill>
              </a:rPr>
              <a:t>Protocols</a:t>
            </a:r>
            <a:r>
              <a:rPr lang="en-US" altLang="en-US">
                <a:solidFill>
                  <a:srgbClr val="FFFFFF"/>
                </a:solidFill>
              </a:rPr>
              <a:t> for packet switching are typically more </a:t>
            </a:r>
            <a:r>
              <a:rPr lang="en-US" altLang="en-US" sz="3200" b="1">
                <a:solidFill>
                  <a:srgbClr val="000000"/>
                </a:solidFill>
              </a:rPr>
              <a:t>complex</a:t>
            </a:r>
            <a:r>
              <a:rPr lang="en-US" altLang="en-US">
                <a:solidFill>
                  <a:srgbClr val="FFFFFF"/>
                </a:solidFill>
              </a:rPr>
              <a:t>. </a:t>
            </a:r>
          </a:p>
          <a:p>
            <a:pPr lvl="1" algn="just" fontAlgn="base">
              <a:spcBef>
                <a:spcPct val="0"/>
              </a:spcBef>
              <a:spcAft>
                <a:spcPct val="0"/>
              </a:spcAft>
              <a:buFontTx/>
              <a:buChar char="•"/>
            </a:pPr>
            <a:r>
              <a:rPr lang="en-US" altLang="en-US">
                <a:solidFill>
                  <a:srgbClr val="FFFFFF"/>
                </a:solidFill>
              </a:rPr>
              <a:t>   It can add some </a:t>
            </a:r>
            <a:r>
              <a:rPr lang="en-US" altLang="en-US" sz="3200" b="1">
                <a:solidFill>
                  <a:srgbClr val="000000"/>
                </a:solidFill>
              </a:rPr>
              <a:t>initial costs</a:t>
            </a:r>
            <a:r>
              <a:rPr lang="en-US" altLang="en-US">
                <a:solidFill>
                  <a:srgbClr val="FFFFFF"/>
                </a:solidFill>
              </a:rPr>
              <a:t> in implementation. </a:t>
            </a:r>
          </a:p>
          <a:p>
            <a:pPr lvl="1" algn="just" fontAlgn="base">
              <a:spcBef>
                <a:spcPct val="0"/>
              </a:spcBef>
              <a:spcAft>
                <a:spcPct val="0"/>
              </a:spcAft>
              <a:buFontTx/>
              <a:buChar char="•"/>
            </a:pPr>
            <a:r>
              <a:rPr lang="en-US" altLang="en-US">
                <a:solidFill>
                  <a:srgbClr val="FFFFFF"/>
                </a:solidFill>
              </a:rPr>
              <a:t>   If packet is lost, sender needs to </a:t>
            </a:r>
            <a:r>
              <a:rPr lang="en-US" altLang="en-US" sz="3200" b="1">
                <a:solidFill>
                  <a:srgbClr val="000000"/>
                </a:solidFill>
              </a:rPr>
              <a:t>retransmit</a:t>
            </a:r>
            <a:r>
              <a:rPr lang="en-US" altLang="en-US">
                <a:solidFill>
                  <a:srgbClr val="FFFFFF"/>
                </a:solidFill>
              </a:rPr>
              <a:t> the data.</a:t>
            </a:r>
          </a:p>
          <a:p>
            <a:pPr lvl="1" algn="just" fontAlgn="base">
              <a:spcBef>
                <a:spcPct val="0"/>
              </a:spcBef>
              <a:spcAft>
                <a:spcPct val="0"/>
              </a:spcAft>
              <a:buFontTx/>
              <a:buChar char="•"/>
            </a:pPr>
            <a:r>
              <a:rPr lang="en-US" altLang="en-US">
                <a:solidFill>
                  <a:srgbClr val="FFFFFF"/>
                </a:solidFill>
              </a:rPr>
              <a:t>   Another disadvantage is that packet-switched systems still  </a:t>
            </a:r>
          </a:p>
          <a:p>
            <a:pPr lvl="1" algn="just" fontAlgn="base">
              <a:spcBef>
                <a:spcPct val="0"/>
              </a:spcBef>
              <a:spcAft>
                <a:spcPct val="0"/>
              </a:spcAft>
              <a:buFontTx/>
              <a:buNone/>
            </a:pPr>
            <a:r>
              <a:rPr lang="en-US" altLang="en-US">
                <a:solidFill>
                  <a:srgbClr val="FFFFFF"/>
                </a:solidFill>
              </a:rPr>
              <a:t>    can’t deliver the same quality as dedicated circuits in applications requiring very </a:t>
            </a:r>
            <a:r>
              <a:rPr lang="en-US" altLang="en-US" sz="3200" b="1">
                <a:solidFill>
                  <a:srgbClr val="000000"/>
                </a:solidFill>
              </a:rPr>
              <a:t>little delay </a:t>
            </a:r>
            <a:r>
              <a:rPr lang="en-US" altLang="en-US">
                <a:solidFill>
                  <a:srgbClr val="FFFFFF"/>
                </a:solidFill>
              </a:rPr>
              <a:t>- like voice </a:t>
            </a:r>
          </a:p>
          <a:p>
            <a:pPr lvl="1" algn="just" fontAlgn="base">
              <a:spcBef>
                <a:spcPct val="0"/>
              </a:spcBef>
              <a:spcAft>
                <a:spcPct val="0"/>
              </a:spcAft>
              <a:buFontTx/>
              <a:buNone/>
            </a:pPr>
            <a:r>
              <a:rPr lang="en-US" altLang="en-US">
                <a:solidFill>
                  <a:srgbClr val="FFFFFF"/>
                </a:solidFill>
              </a:rPr>
              <a:t>    conversations or moving images.</a:t>
            </a:r>
            <a:br>
              <a:rPr lang="en-US" altLang="en-US">
                <a:solidFill>
                  <a:srgbClr val="FFFFFF"/>
                </a:solidFill>
              </a:rPr>
            </a:br>
            <a:r>
              <a:rPr lang="en-US" altLang="en-US">
                <a:solidFill>
                  <a:srgbClr val="FFFFFF"/>
                </a:solidFill>
              </a:rPr>
              <a:t> </a:t>
            </a:r>
          </a:p>
        </p:txBody>
      </p:sp>
      <p:sp>
        <p:nvSpPr>
          <p:cNvPr id="2458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7B994E4-7DF0-4503-8AB6-4942C59357EA}"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88150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100628"/>
            <a:ext cx="8534400" cy="5452572"/>
          </a:xfrm>
        </p:spPr>
        <p:txBody>
          <a:bodyPr/>
          <a:lstStyle/>
          <a:p>
            <a:endParaRPr lang="en-US"/>
          </a:p>
          <a:p>
            <a:endParaRPr lang="en-US"/>
          </a:p>
          <a:p>
            <a:r>
              <a:rPr lang="en-US"/>
              <a:t>1 Introduction</a:t>
            </a:r>
          </a:p>
          <a:p>
            <a:r>
              <a:rPr lang="en-US"/>
              <a:t>2 Sockets</a:t>
            </a:r>
          </a:p>
          <a:p>
            <a:r>
              <a:rPr lang="en-US"/>
              <a:t>3 Reading and Writing</a:t>
            </a:r>
          </a:p>
          <a:p>
            <a:r>
              <a:rPr lang="en-US"/>
              <a:t>4 Writing the Server side</a:t>
            </a:r>
          </a:p>
          <a:p>
            <a:r>
              <a:rPr lang="en-US"/>
              <a:t>5 The Knock </a:t>
            </a:r>
            <a:r>
              <a:rPr lang="en-US" err="1"/>
              <a:t>Knock</a:t>
            </a:r>
            <a:r>
              <a:rPr lang="en-US"/>
              <a:t> Server</a:t>
            </a:r>
          </a:p>
          <a:p>
            <a:r>
              <a:rPr lang="en-US"/>
              <a:t>6 The Knock </a:t>
            </a:r>
            <a:r>
              <a:rPr lang="en-US" err="1"/>
              <a:t>Knock</a:t>
            </a:r>
            <a:r>
              <a:rPr lang="en-US"/>
              <a:t> Protocol</a:t>
            </a:r>
          </a:p>
          <a:p>
            <a:r>
              <a:rPr lang="en-US"/>
              <a:t>7 The Knock </a:t>
            </a:r>
            <a:r>
              <a:rPr lang="en-US" err="1"/>
              <a:t>Knock</a:t>
            </a:r>
            <a:r>
              <a:rPr lang="en-US"/>
              <a:t> Client</a:t>
            </a:r>
          </a:p>
          <a:p>
            <a:r>
              <a:rPr lang="en-US"/>
              <a:t>8 Running the Programs</a:t>
            </a:r>
          </a:p>
          <a:p>
            <a:r>
              <a:rPr lang="en-US"/>
              <a:t>9 Supporting Multiple Clients</a:t>
            </a:r>
          </a:p>
        </p:txBody>
      </p:sp>
      <p:sp>
        <p:nvSpPr>
          <p:cNvPr id="4" name="Title 3"/>
          <p:cNvSpPr>
            <a:spLocks noGrp="1"/>
          </p:cNvSpPr>
          <p:nvPr>
            <p:ph type="title"/>
          </p:nvPr>
        </p:nvSpPr>
        <p:spPr>
          <a:xfrm>
            <a:off x="76200" y="152400"/>
            <a:ext cx="8915400" cy="838200"/>
          </a:xfrm>
        </p:spPr>
        <p:txBody>
          <a:bodyPr/>
          <a:lstStyle/>
          <a:p>
            <a:r>
              <a:rPr lang="en-US" sz="4400" b="1"/>
              <a:t>Implementing Network Software</a:t>
            </a:r>
          </a:p>
        </p:txBody>
      </p:sp>
    </p:spTree>
    <p:extLst>
      <p:ext uri="{BB962C8B-B14F-4D97-AF65-F5344CB8AC3E}">
        <p14:creationId xmlns:p14="http://schemas.microsoft.com/office/powerpoint/2010/main" val="3804410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2057400"/>
            <a:ext cx="8534400" cy="4495800"/>
          </a:xfrm>
        </p:spPr>
        <p:txBody>
          <a:bodyPr>
            <a:normAutofit lnSpcReduction="10000"/>
          </a:bodyPr>
          <a:lstStyle/>
          <a:p>
            <a:endParaRPr lang="en-US"/>
          </a:p>
          <a:p>
            <a:pPr algn="just"/>
            <a:r>
              <a:rPr lang="en-US" sz="2800" i="1"/>
              <a:t>In Client/Server applications, the server provides services and the client consume these services. The communication between client and server should be reliable what means that no data can be dropped, it just must arrive in the same order that was sent.</a:t>
            </a:r>
            <a:br>
              <a:rPr lang="en-US" sz="2800" i="1"/>
            </a:br>
            <a:endParaRPr lang="en-US" sz="2800"/>
          </a:p>
          <a:p>
            <a:pPr algn="just"/>
            <a:r>
              <a:rPr lang="en-US" sz="2800" i="1"/>
              <a:t>TCP provides a reliable one for this purpose. It is called point to point communication and it creates a channel between client and server where the connection starts and ends in a </a:t>
            </a:r>
            <a:r>
              <a:rPr lang="en-US" sz="2800" b="1" i="1"/>
              <a:t>socket</a:t>
            </a:r>
            <a:r>
              <a:rPr lang="en-US" sz="2800" i="1"/>
              <a:t>.</a:t>
            </a:r>
            <a:endParaRPr lang="en-US" sz="2800"/>
          </a:p>
          <a:p>
            <a:endParaRPr lang="en-US"/>
          </a:p>
        </p:txBody>
      </p:sp>
      <p:sp>
        <p:nvSpPr>
          <p:cNvPr id="4" name="Title 3"/>
          <p:cNvSpPr>
            <a:spLocks noGrp="1"/>
          </p:cNvSpPr>
          <p:nvPr>
            <p:ph type="title"/>
          </p:nvPr>
        </p:nvSpPr>
        <p:spPr>
          <a:xfrm>
            <a:off x="76200" y="152400"/>
            <a:ext cx="8915400" cy="1600200"/>
          </a:xfrm>
        </p:spPr>
        <p:txBody>
          <a:bodyPr/>
          <a:lstStyle/>
          <a:p>
            <a:r>
              <a:rPr lang="en-US" sz="4400" b="1"/>
              <a:t>Implementing Network Software</a:t>
            </a:r>
          </a:p>
        </p:txBody>
      </p:sp>
    </p:spTree>
    <p:extLst>
      <p:ext uri="{BB962C8B-B14F-4D97-AF65-F5344CB8AC3E}">
        <p14:creationId xmlns:p14="http://schemas.microsoft.com/office/powerpoint/2010/main" val="403692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endParaRPr lang="en-US"/>
          </a:p>
          <a:p>
            <a:endParaRPr lang="en-US"/>
          </a:p>
        </p:txBody>
      </p:sp>
      <p:sp>
        <p:nvSpPr>
          <p:cNvPr id="4" name="Title 3"/>
          <p:cNvSpPr>
            <a:spLocks noGrp="1"/>
          </p:cNvSpPr>
          <p:nvPr>
            <p:ph type="title"/>
          </p:nvPr>
        </p:nvSpPr>
        <p:spPr/>
        <p:txBody>
          <a:bodyPr/>
          <a:lstStyle/>
          <a:p>
            <a:r>
              <a:rPr lang="en-US" sz="4400" b="1"/>
              <a:t>Implementing Network Software - </a:t>
            </a:r>
            <a:r>
              <a:rPr lang="en-US" sz="4400"/>
              <a:t>Sockets</a:t>
            </a:r>
            <a:endParaRPr lang="en-US" sz="4400" b="1"/>
          </a:p>
        </p:txBody>
      </p:sp>
      <p:sp>
        <p:nvSpPr>
          <p:cNvPr id="2" name="Rectangle 1"/>
          <p:cNvSpPr/>
          <p:nvPr/>
        </p:nvSpPr>
        <p:spPr>
          <a:xfrm>
            <a:off x="457200" y="2133600"/>
            <a:ext cx="8229599" cy="3447098"/>
          </a:xfrm>
          <a:prstGeom prst="rect">
            <a:avLst/>
          </a:prstGeom>
        </p:spPr>
        <p:txBody>
          <a:bodyPr wrap="square">
            <a:spAutoFit/>
          </a:bodyPr>
          <a:lstStyle/>
          <a:p>
            <a:pPr algn="just"/>
            <a:r>
              <a:rPr lang="en-US" sz="2000"/>
              <a:t>A socket is one end point of two way communication link between programs running on the network. In java, Sockets are classes that represent the connection between client (class Socket) and server (class </a:t>
            </a:r>
            <a:r>
              <a:rPr lang="en-US" sz="2000" err="1"/>
              <a:t>ServerSocket</a:t>
            </a:r>
            <a:r>
              <a:rPr lang="en-US" sz="2000"/>
              <a:t>). A socket is bound to a port number so that the TCP layer can identify the application that data is destined to be sent to.</a:t>
            </a:r>
          </a:p>
          <a:p>
            <a:pPr algn="just"/>
            <a:endParaRPr lang="en-US" sz="2000"/>
          </a:p>
          <a:p>
            <a:pPr algn="just"/>
            <a:r>
              <a:rPr lang="en-US" sz="2000"/>
              <a:t>An endpoint is a combination of an IP address and a port number. Every TCP connection can be uniquely identified by its endpoints. That way you can have multiple connections between your host and the server.</a:t>
            </a:r>
          </a:p>
          <a:p>
            <a:endParaRPr lang="en-US"/>
          </a:p>
        </p:txBody>
      </p:sp>
    </p:spTree>
    <p:extLst>
      <p:ext uri="{BB962C8B-B14F-4D97-AF65-F5344CB8AC3E}">
        <p14:creationId xmlns:p14="http://schemas.microsoft.com/office/powerpoint/2010/main" val="313137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2057401"/>
            <a:ext cx="8762999" cy="4068762"/>
          </a:xfrm>
        </p:spPr>
        <p:txBody>
          <a:bodyPr>
            <a:normAutofit fontScale="92500"/>
          </a:bodyPr>
          <a:lstStyle/>
          <a:p>
            <a:r>
              <a:rPr lang="en-US"/>
              <a:t>End-point of inter process communication</a:t>
            </a:r>
          </a:p>
          <a:p>
            <a:r>
              <a:rPr lang="en-US"/>
              <a:t>Provides an interface to send data to/from the network through a port</a:t>
            </a:r>
          </a:p>
          <a:p>
            <a:r>
              <a:rPr lang="en-US"/>
              <a:t>Exists on either side of connection</a:t>
            </a:r>
          </a:p>
          <a:p>
            <a:r>
              <a:rPr lang="en-US"/>
              <a:t>What exactly creates a Socket?</a:t>
            </a:r>
          </a:p>
          <a:p>
            <a:pPr marL="0" indent="0">
              <a:buNone/>
            </a:pPr>
            <a:r>
              <a:rPr lang="en-US"/>
              <a:t>	 &lt;IP address, Port #&gt; tuple</a:t>
            </a:r>
          </a:p>
          <a:p>
            <a:r>
              <a:rPr lang="en-US"/>
              <a:t>What makes a connection?</a:t>
            </a:r>
          </a:p>
          <a:p>
            <a:pPr marL="0" indent="0">
              <a:buNone/>
            </a:pPr>
            <a:r>
              <a:rPr lang="en-US"/>
              <a:t>   {Source&lt;IP address, Port #&gt;, Destination &lt;IP address, Port #&gt;}</a:t>
            </a:r>
          </a:p>
          <a:p>
            <a:pPr marL="0" indent="0">
              <a:buNone/>
            </a:pPr>
            <a:r>
              <a:rPr lang="en-US"/>
              <a:t>    i.e. source socket – destination socket pair uniquely identifies a connection</a:t>
            </a:r>
          </a:p>
        </p:txBody>
      </p:sp>
      <p:sp>
        <p:nvSpPr>
          <p:cNvPr id="4" name="Title 3"/>
          <p:cNvSpPr>
            <a:spLocks noGrp="1"/>
          </p:cNvSpPr>
          <p:nvPr>
            <p:ph type="title"/>
          </p:nvPr>
        </p:nvSpPr>
        <p:spPr/>
        <p:txBody>
          <a:bodyPr/>
          <a:lstStyle/>
          <a:p>
            <a:r>
              <a:rPr lang="en-US" sz="4400"/>
              <a:t>Sockets</a:t>
            </a:r>
            <a:endParaRPr lang="en-US" sz="4400" b="1"/>
          </a:p>
        </p:txBody>
      </p:sp>
    </p:spTree>
    <p:extLst>
      <p:ext uri="{BB962C8B-B14F-4D97-AF65-F5344CB8AC3E}">
        <p14:creationId xmlns:p14="http://schemas.microsoft.com/office/powerpoint/2010/main" val="4049905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AC579AC-D212-401C-9EBE-3183355EBE85}" type="datetime1">
              <a:rPr lang="en-US" smtClean="0"/>
              <a:t>10/15/2021</a:t>
            </a:fld>
            <a:endParaRPr lang="en-US"/>
          </a:p>
        </p:txBody>
      </p:sp>
      <p:sp>
        <p:nvSpPr>
          <p:cNvPr id="4" name="Title 3"/>
          <p:cNvSpPr>
            <a:spLocks noGrp="1"/>
          </p:cNvSpPr>
          <p:nvPr>
            <p:ph type="title"/>
          </p:nvPr>
        </p:nvSpPr>
        <p:spPr/>
        <p:txBody>
          <a:bodyPr/>
          <a:lstStyle/>
          <a:p>
            <a:r>
              <a:rPr lang="en-US"/>
              <a:t>Example </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082" t="34941" r="19333" b="16497"/>
          <a:stretch/>
        </p:blipFill>
        <p:spPr bwMode="auto">
          <a:xfrm>
            <a:off x="609600" y="2286000"/>
            <a:ext cx="8077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15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534400" cy="5973763"/>
          </a:xfrm>
        </p:spPr>
        <p:txBody>
          <a:bodyPr/>
          <a:lstStyle/>
          <a:p>
            <a:pPr algn="just"/>
            <a:r>
              <a:rPr lang="en-US" b="1"/>
              <a:t>Telecommunications network</a:t>
            </a:r>
            <a:r>
              <a:rPr lang="en-US"/>
              <a:t>, electronic system of links and switches, and the controls that govern their operation, that allows for data transfer and exchange among multiple users</a:t>
            </a:r>
          </a:p>
        </p:txBody>
      </p:sp>
      <p:pic>
        <p:nvPicPr>
          <p:cNvPr id="2050" name="Picture 2" descr="https://cdn.britannica.com/s:1500x700,q:85/36/24336-004-CB570885/telecommunications-network-Network-switches-nodes-users-commun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328" y="2255808"/>
            <a:ext cx="7162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439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a:xfrm>
            <a:off x="304800" y="6324600"/>
            <a:ext cx="2133600" cy="365125"/>
          </a:xfrm>
        </p:spPr>
        <p:txBody>
          <a:bodyPr/>
          <a:lstStyle/>
          <a:p>
            <a:fld id="{A5EA3A4B-1899-48C2-9332-420A13916E33}" type="datetime1">
              <a:rPr lang="en-US" smtClean="0"/>
              <a:t>10/15/2021</a:t>
            </a:fld>
            <a:endParaRPr lang="en-US"/>
          </a:p>
        </p:txBody>
      </p:sp>
      <p:sp>
        <p:nvSpPr>
          <p:cNvPr id="4" name="Title 3"/>
          <p:cNvSpPr>
            <a:spLocks noGrp="1"/>
          </p:cNvSpPr>
          <p:nvPr>
            <p:ph type="title"/>
          </p:nvPr>
        </p:nvSpPr>
        <p:spPr>
          <a:xfrm>
            <a:off x="381000" y="76200"/>
            <a:ext cx="8382000" cy="1447800"/>
          </a:xfrm>
        </p:spPr>
        <p:txBody>
          <a:bodyPr/>
          <a:lstStyle/>
          <a:p>
            <a:r>
              <a:rPr lang="en-US" b="1"/>
              <a:t>Socket Programming in Networking</a:t>
            </a: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29770"/>
            <a:ext cx="8610600" cy="461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547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100628"/>
            <a:ext cx="8534400" cy="5452572"/>
          </a:xfrm>
        </p:spPr>
        <p:txBody>
          <a:bodyPr/>
          <a:lstStyle/>
          <a:p>
            <a:endParaRPr lang="en-US"/>
          </a:p>
          <a:p>
            <a:r>
              <a:rPr lang="en-US" b="1" i="1"/>
              <a:t>Sockets</a:t>
            </a:r>
          </a:p>
          <a:p>
            <a:endParaRPr lang="en-US" b="1"/>
          </a:p>
          <a:p>
            <a:endParaRPr lang="en-US"/>
          </a:p>
        </p:txBody>
      </p:sp>
      <p:sp>
        <p:nvSpPr>
          <p:cNvPr id="4" name="Title 3"/>
          <p:cNvSpPr>
            <a:spLocks noGrp="1"/>
          </p:cNvSpPr>
          <p:nvPr>
            <p:ph type="title"/>
          </p:nvPr>
        </p:nvSpPr>
        <p:spPr>
          <a:xfrm>
            <a:off x="76200" y="152400"/>
            <a:ext cx="8915400" cy="838200"/>
          </a:xfrm>
        </p:spPr>
        <p:txBody>
          <a:bodyPr/>
          <a:lstStyle/>
          <a:p>
            <a:r>
              <a:rPr lang="en-US" sz="4400" b="1"/>
              <a:t>Implementing Network Software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6755226" cy="152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63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2248347"/>
            <a:ext cx="8763000" cy="3877815"/>
          </a:xfrm>
        </p:spPr>
        <p:txBody>
          <a:bodyPr/>
          <a:lstStyle/>
          <a:p>
            <a:r>
              <a:rPr lang="en-US"/>
              <a:t>Two essential types of sockets:</a:t>
            </a:r>
          </a:p>
          <a:p>
            <a:r>
              <a:rPr lang="en-US"/>
              <a:t>Stream Sockets</a:t>
            </a:r>
          </a:p>
          <a:p>
            <a:pPr marL="0" indent="0">
              <a:buNone/>
            </a:pPr>
            <a:r>
              <a:rPr lang="en-US"/>
              <a:t>	– Connection oriented</a:t>
            </a:r>
          </a:p>
          <a:p>
            <a:pPr marL="411480" lvl="1" indent="0">
              <a:buNone/>
            </a:pPr>
            <a:r>
              <a:rPr lang="en-US"/>
              <a:t>	  – Rely on TCP to provide reliable two way connected communication</a:t>
            </a:r>
          </a:p>
          <a:p>
            <a:r>
              <a:rPr lang="en-US"/>
              <a:t>Datagram Sockets</a:t>
            </a:r>
          </a:p>
          <a:p>
            <a:pPr marL="0" indent="0">
              <a:buNone/>
            </a:pPr>
            <a:r>
              <a:rPr lang="en-US"/>
              <a:t>	– Rely on UDP</a:t>
            </a:r>
          </a:p>
          <a:p>
            <a:pPr marL="0" indent="0">
              <a:buNone/>
            </a:pPr>
            <a:r>
              <a:rPr lang="en-US"/>
              <a:t>	– Connection is unreliable</a:t>
            </a:r>
          </a:p>
        </p:txBody>
      </p:sp>
      <p:sp>
        <p:nvSpPr>
          <p:cNvPr id="3" name="Date Placeholder 2"/>
          <p:cNvSpPr>
            <a:spLocks noGrp="1"/>
          </p:cNvSpPr>
          <p:nvPr>
            <p:ph type="dt" sz="half" idx="10"/>
          </p:nvPr>
        </p:nvSpPr>
        <p:spPr/>
        <p:txBody>
          <a:bodyPr/>
          <a:lstStyle/>
          <a:p>
            <a:fld id="{32FD5BD7-AB6A-43FE-BD9E-E7A4A2E289DB}" type="datetime1">
              <a:rPr lang="en-US" smtClean="0"/>
              <a:t>10/15/2021</a:t>
            </a:fld>
            <a:endParaRPr lang="en-US"/>
          </a:p>
        </p:txBody>
      </p:sp>
      <p:sp>
        <p:nvSpPr>
          <p:cNvPr id="4" name="Title 3"/>
          <p:cNvSpPr>
            <a:spLocks noGrp="1"/>
          </p:cNvSpPr>
          <p:nvPr>
            <p:ph type="title"/>
          </p:nvPr>
        </p:nvSpPr>
        <p:spPr/>
        <p:txBody>
          <a:bodyPr/>
          <a:lstStyle/>
          <a:p>
            <a:r>
              <a:rPr lang="en-US"/>
              <a:t>TYPES</a:t>
            </a:r>
          </a:p>
        </p:txBody>
      </p:sp>
    </p:spTree>
    <p:extLst>
      <p:ext uri="{BB962C8B-B14F-4D97-AF65-F5344CB8AC3E}">
        <p14:creationId xmlns:p14="http://schemas.microsoft.com/office/powerpoint/2010/main" val="62554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2248347"/>
            <a:ext cx="8763000" cy="3877815"/>
          </a:xfrm>
        </p:spPr>
        <p:txBody>
          <a:bodyPr/>
          <a:lstStyle/>
          <a:p>
            <a:r>
              <a:rPr lang="en-US"/>
              <a:t>Connection–based sockets communicate client-server: the server waits for a connection from the client</a:t>
            </a:r>
          </a:p>
          <a:p>
            <a:r>
              <a:rPr lang="en-US"/>
              <a:t>Connectionless sockets are peer-to peer: each process is symmetric.</a:t>
            </a:r>
          </a:p>
        </p:txBody>
      </p:sp>
      <p:sp>
        <p:nvSpPr>
          <p:cNvPr id="3" name="Date Placeholder 2"/>
          <p:cNvSpPr>
            <a:spLocks noGrp="1"/>
          </p:cNvSpPr>
          <p:nvPr>
            <p:ph type="dt" sz="half" idx="10"/>
          </p:nvPr>
        </p:nvSpPr>
        <p:spPr/>
        <p:txBody>
          <a:bodyPr/>
          <a:lstStyle/>
          <a:p>
            <a:fld id="{32FD5BD7-AB6A-43FE-BD9E-E7A4A2E289DB}" type="datetime1">
              <a:rPr lang="en-US" smtClean="0"/>
              <a:t>10/15/2021</a:t>
            </a:fld>
            <a:endParaRPr lang="en-US"/>
          </a:p>
        </p:txBody>
      </p:sp>
      <p:sp>
        <p:nvSpPr>
          <p:cNvPr id="4" name="Title 3"/>
          <p:cNvSpPr>
            <a:spLocks noGrp="1"/>
          </p:cNvSpPr>
          <p:nvPr>
            <p:ph type="title"/>
          </p:nvPr>
        </p:nvSpPr>
        <p:spPr/>
        <p:txBody>
          <a:bodyPr/>
          <a:lstStyle/>
          <a:p>
            <a:r>
              <a:rPr lang="en-US"/>
              <a:t>Use of Sockets</a:t>
            </a:r>
          </a:p>
        </p:txBody>
      </p:sp>
    </p:spTree>
    <p:extLst>
      <p:ext uri="{BB962C8B-B14F-4D97-AF65-F5344CB8AC3E}">
        <p14:creationId xmlns:p14="http://schemas.microsoft.com/office/powerpoint/2010/main" val="3168476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a:t>Algorithm for TCP client</a:t>
            </a:r>
          </a:p>
          <a:p>
            <a:r>
              <a:rPr lang="en-US"/>
              <a:t>– Find the IP address and port number of server</a:t>
            </a:r>
          </a:p>
          <a:p>
            <a:r>
              <a:rPr lang="en-US"/>
              <a:t>– Create a TCP socket</a:t>
            </a:r>
          </a:p>
          <a:p>
            <a:r>
              <a:rPr lang="en-US"/>
              <a:t>– Connect the socket to server (Server must be up and listening for new requests)</a:t>
            </a:r>
          </a:p>
          <a:p>
            <a:r>
              <a:rPr lang="en-US"/>
              <a:t>– Send/receive data with server using the socket</a:t>
            </a:r>
          </a:p>
          <a:p>
            <a:r>
              <a:rPr lang="en-US"/>
              <a:t>– Close the connection</a:t>
            </a:r>
          </a:p>
        </p:txBody>
      </p:sp>
      <p:sp>
        <p:nvSpPr>
          <p:cNvPr id="3" name="Date Placeholder 2"/>
          <p:cNvSpPr>
            <a:spLocks noGrp="1"/>
          </p:cNvSpPr>
          <p:nvPr>
            <p:ph type="dt" sz="half" idx="10"/>
          </p:nvPr>
        </p:nvSpPr>
        <p:spPr/>
        <p:txBody>
          <a:bodyPr/>
          <a:lstStyle/>
          <a:p>
            <a:fld id="{4ABD5DE4-4956-41ED-AF46-4A61A7628325}" type="datetime1">
              <a:rPr lang="en-US" smtClean="0"/>
              <a:t>10/15/2021</a:t>
            </a:fld>
            <a:endParaRPr lang="en-US"/>
          </a:p>
        </p:txBody>
      </p:sp>
      <p:sp>
        <p:nvSpPr>
          <p:cNvPr id="4" name="Title 3"/>
          <p:cNvSpPr>
            <a:spLocks noGrp="1"/>
          </p:cNvSpPr>
          <p:nvPr>
            <p:ph type="title"/>
          </p:nvPr>
        </p:nvSpPr>
        <p:spPr>
          <a:xfrm>
            <a:off x="228600" y="152400"/>
            <a:ext cx="8534400" cy="1472006"/>
          </a:xfrm>
        </p:spPr>
        <p:txBody>
          <a:bodyPr/>
          <a:lstStyle/>
          <a:p>
            <a:r>
              <a:rPr lang="en-US"/>
              <a:t>Sockets : Client-Server application</a:t>
            </a:r>
          </a:p>
        </p:txBody>
      </p:sp>
    </p:spTree>
    <p:extLst>
      <p:ext uri="{BB962C8B-B14F-4D97-AF65-F5344CB8AC3E}">
        <p14:creationId xmlns:p14="http://schemas.microsoft.com/office/powerpoint/2010/main" val="464598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a:t>Algorithm for TCP SERVER</a:t>
            </a:r>
          </a:p>
          <a:p>
            <a:r>
              <a:rPr lang="en-US"/>
              <a:t>– Find the port number of server</a:t>
            </a:r>
          </a:p>
          <a:p>
            <a:r>
              <a:rPr lang="en-US"/>
              <a:t>– Create a TCP </a:t>
            </a:r>
            <a:r>
              <a:rPr lang="en-US" i="1"/>
              <a:t>server socket</a:t>
            </a:r>
          </a:p>
          <a:p>
            <a:r>
              <a:rPr lang="en-US"/>
              <a:t>– Bind the </a:t>
            </a:r>
            <a:r>
              <a:rPr lang="en-US" i="1"/>
              <a:t>server socket </a:t>
            </a:r>
            <a:r>
              <a:rPr lang="en-US"/>
              <a:t>to server Port number (this is the port to which clients will connect)</a:t>
            </a:r>
          </a:p>
          <a:p>
            <a:r>
              <a:rPr lang="en-US"/>
              <a:t>– Accept a new connection from client</a:t>
            </a:r>
          </a:p>
          <a:p>
            <a:r>
              <a:rPr lang="en-US"/>
              <a:t>– Send/receive data with client using the </a:t>
            </a:r>
            <a:r>
              <a:rPr lang="en-US" i="1"/>
              <a:t>client socket</a:t>
            </a:r>
          </a:p>
          <a:p>
            <a:r>
              <a:rPr lang="en-US"/>
              <a:t>– Close the connection with client</a:t>
            </a:r>
          </a:p>
        </p:txBody>
      </p:sp>
      <p:sp>
        <p:nvSpPr>
          <p:cNvPr id="3" name="Date Placeholder 2"/>
          <p:cNvSpPr>
            <a:spLocks noGrp="1"/>
          </p:cNvSpPr>
          <p:nvPr>
            <p:ph type="dt" sz="half" idx="10"/>
          </p:nvPr>
        </p:nvSpPr>
        <p:spPr/>
        <p:txBody>
          <a:bodyPr/>
          <a:lstStyle/>
          <a:p>
            <a:fld id="{4ABD5DE4-4956-41ED-AF46-4A61A7628325}" type="datetime1">
              <a:rPr lang="en-US" smtClean="0"/>
              <a:t>10/15/2021</a:t>
            </a:fld>
            <a:endParaRPr lang="en-US"/>
          </a:p>
        </p:txBody>
      </p:sp>
      <p:sp>
        <p:nvSpPr>
          <p:cNvPr id="4" name="Title 3"/>
          <p:cNvSpPr>
            <a:spLocks noGrp="1"/>
          </p:cNvSpPr>
          <p:nvPr>
            <p:ph type="title"/>
          </p:nvPr>
        </p:nvSpPr>
        <p:spPr>
          <a:xfrm>
            <a:off x="228600" y="152400"/>
            <a:ext cx="8534400" cy="1472006"/>
          </a:xfrm>
        </p:spPr>
        <p:txBody>
          <a:bodyPr/>
          <a:lstStyle/>
          <a:p>
            <a:r>
              <a:rPr lang="en-US"/>
              <a:t>Sockets : Client-Server application</a:t>
            </a:r>
          </a:p>
        </p:txBody>
      </p:sp>
    </p:spTree>
    <p:extLst>
      <p:ext uri="{BB962C8B-B14F-4D97-AF65-F5344CB8AC3E}">
        <p14:creationId xmlns:p14="http://schemas.microsoft.com/office/powerpoint/2010/main" val="1977517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BD5DE4-4956-41ED-AF46-4A61A7628325}" type="datetime1">
              <a:rPr lang="en-US" smtClean="0"/>
              <a:t>10/15/2021</a:t>
            </a:fld>
            <a:endParaRPr lang="en-US"/>
          </a:p>
        </p:txBody>
      </p:sp>
      <p:sp>
        <p:nvSpPr>
          <p:cNvPr id="4" name="Title 3"/>
          <p:cNvSpPr>
            <a:spLocks noGrp="1"/>
          </p:cNvSpPr>
          <p:nvPr>
            <p:ph type="title"/>
          </p:nvPr>
        </p:nvSpPr>
        <p:spPr>
          <a:xfrm>
            <a:off x="228600" y="152400"/>
            <a:ext cx="8534400" cy="1472006"/>
          </a:xfrm>
        </p:spPr>
        <p:txBody>
          <a:bodyPr/>
          <a:lstStyle/>
          <a:p>
            <a:r>
              <a:rPr lang="en-US"/>
              <a:t>Sockets : Client-Server application</a:t>
            </a:r>
          </a:p>
        </p:txBody>
      </p:sp>
      <p:pic>
        <p:nvPicPr>
          <p:cNvPr id="3075"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751" t="27903" r="32589" b="12625"/>
          <a:stretch/>
        </p:blipFill>
        <p:spPr bwMode="auto">
          <a:xfrm>
            <a:off x="381000" y="2159974"/>
            <a:ext cx="7924800" cy="4698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06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381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5473445"/>
              </p:ext>
            </p:extLst>
          </p:nvPr>
        </p:nvGraphicFramePr>
        <p:xfrm>
          <a:off x="76200" y="152400"/>
          <a:ext cx="8915400" cy="5601318"/>
        </p:xfrm>
        <a:graphic>
          <a:graphicData uri="http://schemas.openxmlformats.org/drawingml/2006/table">
            <a:tbl>
              <a:tblPr/>
              <a:tblGrid>
                <a:gridCol w="2111542">
                  <a:extLst>
                    <a:ext uri="{9D8B030D-6E8A-4147-A177-3AD203B41FA5}">
                      <a16:colId xmlns:a16="http://schemas.microsoft.com/office/drawing/2014/main" val="20000"/>
                    </a:ext>
                  </a:extLst>
                </a:gridCol>
                <a:gridCol w="3441032">
                  <a:extLst>
                    <a:ext uri="{9D8B030D-6E8A-4147-A177-3AD203B41FA5}">
                      <a16:colId xmlns:a16="http://schemas.microsoft.com/office/drawing/2014/main" val="20001"/>
                    </a:ext>
                  </a:extLst>
                </a:gridCol>
                <a:gridCol w="3362826">
                  <a:extLst>
                    <a:ext uri="{9D8B030D-6E8A-4147-A177-3AD203B41FA5}">
                      <a16:colId xmlns:a16="http://schemas.microsoft.com/office/drawing/2014/main" val="20002"/>
                    </a:ext>
                  </a:extLst>
                </a:gridCol>
              </a:tblGrid>
              <a:tr h="568709">
                <a:tc>
                  <a:txBody>
                    <a:bodyPr/>
                    <a:lstStyle/>
                    <a:p>
                      <a:pPr algn="ctr" rtl="0">
                        <a:spcBef>
                          <a:spcPts val="0"/>
                        </a:spcBef>
                        <a:spcAft>
                          <a:spcPts val="0"/>
                        </a:spcAft>
                      </a:pPr>
                      <a:r>
                        <a:rPr lang="en-US" sz="2000" b="1">
                          <a:solidFill>
                            <a:srgbClr val="FFFFFF"/>
                          </a:solidFill>
                          <a:effectLst/>
                          <a:latin typeface="Poppins"/>
                        </a:rPr>
                        <a:t>Feature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tc>
                  <a:txBody>
                    <a:bodyPr/>
                    <a:lstStyle/>
                    <a:p>
                      <a:pPr algn="ctr" rtl="0">
                        <a:spcBef>
                          <a:spcPts val="0"/>
                        </a:spcBef>
                        <a:spcAft>
                          <a:spcPts val="0"/>
                        </a:spcAft>
                      </a:pPr>
                      <a:r>
                        <a:rPr lang="en-US" sz="2000" b="1">
                          <a:solidFill>
                            <a:srgbClr val="FFFFFF"/>
                          </a:solidFill>
                          <a:effectLst/>
                          <a:latin typeface="Poppins"/>
                        </a:rPr>
                        <a:t>TCP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tc>
                  <a:txBody>
                    <a:bodyPr/>
                    <a:lstStyle/>
                    <a:p>
                      <a:pPr algn="ctr" rtl="0">
                        <a:spcBef>
                          <a:spcPts val="0"/>
                        </a:spcBef>
                        <a:spcAft>
                          <a:spcPts val="0"/>
                        </a:spcAft>
                      </a:pPr>
                      <a:r>
                        <a:rPr lang="en-US" sz="2000" b="1">
                          <a:solidFill>
                            <a:srgbClr val="FFFFFF"/>
                          </a:solidFill>
                          <a:effectLst/>
                          <a:latin typeface="Poppins"/>
                        </a:rPr>
                        <a:t>UDP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extLst>
                  <a:ext uri="{0D108BD9-81ED-4DB2-BD59-A6C34878D82A}">
                    <a16:rowId xmlns:a16="http://schemas.microsoft.com/office/drawing/2014/main" val="10000"/>
                  </a:ext>
                </a:extLst>
              </a:tr>
              <a:tr h="2098291">
                <a:tc>
                  <a:txBody>
                    <a:bodyPr/>
                    <a:lstStyle/>
                    <a:p>
                      <a:pPr algn="l"/>
                      <a:r>
                        <a:rPr lang="en-US" sz="2000" b="1">
                          <a:solidFill>
                            <a:srgbClr val="000000"/>
                          </a:solidFill>
                          <a:effectLst/>
                          <a:latin typeface="Poppins"/>
                        </a:rPr>
                        <a:t>Connection status</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Requires an established connection to transmit data (connection should be closed once transmission is complete)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Connectionless protocol with no requirements for opening, maintaining, or terminating a connection</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6093">
                <a:tc>
                  <a:txBody>
                    <a:bodyPr/>
                    <a:lstStyle/>
                    <a:p>
                      <a:pPr algn="l"/>
                      <a:r>
                        <a:rPr lang="en-US" sz="2000" b="1">
                          <a:solidFill>
                            <a:srgbClr val="000000"/>
                          </a:solidFill>
                          <a:effectLst/>
                          <a:latin typeface="Poppins"/>
                        </a:rPr>
                        <a:t>Data sequencing</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Able to sequence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Unable to sequence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7057">
                <a:tc>
                  <a:txBody>
                    <a:bodyPr/>
                    <a:lstStyle/>
                    <a:p>
                      <a:pPr algn="l"/>
                      <a:r>
                        <a:rPr lang="en-US" sz="2000" b="1">
                          <a:solidFill>
                            <a:srgbClr val="000000"/>
                          </a:solidFill>
                          <a:effectLst/>
                          <a:latin typeface="Poppins"/>
                        </a:rPr>
                        <a:t>Guaranteed delivery</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Can guarantee delivery of data to the destination router</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Cannot guarantee delivery </a:t>
                      </a:r>
                    </a:p>
                    <a:p>
                      <a:pPr algn="l"/>
                      <a:r>
                        <a:rPr lang="en-US" sz="2000" b="0">
                          <a:solidFill>
                            <a:srgbClr val="000000"/>
                          </a:solidFill>
                          <a:effectLst/>
                          <a:latin typeface="Poppins"/>
                        </a:rPr>
                        <a:t>of data to the destination</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1168">
                <a:tc>
                  <a:txBody>
                    <a:bodyPr/>
                    <a:lstStyle/>
                    <a:p>
                      <a:pPr algn="l"/>
                      <a:r>
                        <a:rPr lang="en-US" sz="2000" b="1">
                          <a:solidFill>
                            <a:srgbClr val="000000"/>
                          </a:solidFill>
                          <a:effectLst/>
                          <a:latin typeface="Poppins"/>
                        </a:rPr>
                        <a:t>Retransmission of data</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Retransmission of lost packets is possible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No retransmission </a:t>
                      </a:r>
                    </a:p>
                    <a:p>
                      <a:pPr algn="l"/>
                      <a:r>
                        <a:rPr lang="en-US" sz="2000" b="0">
                          <a:solidFill>
                            <a:srgbClr val="000000"/>
                          </a:solidFill>
                          <a:effectLst/>
                          <a:latin typeface="Poppins"/>
                        </a:rPr>
                        <a:t>of lost packets</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14907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65773299"/>
              </p:ext>
            </p:extLst>
          </p:nvPr>
        </p:nvGraphicFramePr>
        <p:xfrm>
          <a:off x="304800" y="228600"/>
          <a:ext cx="8686799" cy="5666673"/>
        </p:xfrm>
        <a:graphic>
          <a:graphicData uri="http://schemas.openxmlformats.org/drawingml/2006/table">
            <a:tbl>
              <a:tblPr/>
              <a:tblGrid>
                <a:gridCol w="1921858">
                  <a:extLst>
                    <a:ext uri="{9D8B030D-6E8A-4147-A177-3AD203B41FA5}">
                      <a16:colId xmlns:a16="http://schemas.microsoft.com/office/drawing/2014/main" val="20000"/>
                    </a:ext>
                  </a:extLst>
                </a:gridCol>
                <a:gridCol w="3100598">
                  <a:extLst>
                    <a:ext uri="{9D8B030D-6E8A-4147-A177-3AD203B41FA5}">
                      <a16:colId xmlns:a16="http://schemas.microsoft.com/office/drawing/2014/main" val="20001"/>
                    </a:ext>
                  </a:extLst>
                </a:gridCol>
                <a:gridCol w="3664343">
                  <a:extLst>
                    <a:ext uri="{9D8B030D-6E8A-4147-A177-3AD203B41FA5}">
                      <a16:colId xmlns:a16="http://schemas.microsoft.com/office/drawing/2014/main" val="20002"/>
                    </a:ext>
                  </a:extLst>
                </a:gridCol>
              </a:tblGrid>
              <a:tr h="512878">
                <a:tc>
                  <a:txBody>
                    <a:bodyPr/>
                    <a:lstStyle/>
                    <a:p>
                      <a:pPr algn="ctr" rtl="0">
                        <a:spcBef>
                          <a:spcPts val="0"/>
                        </a:spcBef>
                        <a:spcAft>
                          <a:spcPts val="0"/>
                        </a:spcAft>
                      </a:pPr>
                      <a:r>
                        <a:rPr lang="en-US" sz="2000" b="1">
                          <a:solidFill>
                            <a:srgbClr val="FFFFFF"/>
                          </a:solidFill>
                          <a:effectLst/>
                          <a:latin typeface="Poppins"/>
                        </a:rPr>
                        <a:t>Feature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tc>
                  <a:txBody>
                    <a:bodyPr/>
                    <a:lstStyle/>
                    <a:p>
                      <a:pPr algn="ctr" rtl="0">
                        <a:spcBef>
                          <a:spcPts val="0"/>
                        </a:spcBef>
                        <a:spcAft>
                          <a:spcPts val="0"/>
                        </a:spcAft>
                      </a:pPr>
                      <a:r>
                        <a:rPr lang="en-US" sz="2000" b="1">
                          <a:solidFill>
                            <a:srgbClr val="FFFFFF"/>
                          </a:solidFill>
                          <a:effectLst/>
                          <a:latin typeface="Poppins"/>
                        </a:rPr>
                        <a:t>TCP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tc>
                  <a:txBody>
                    <a:bodyPr/>
                    <a:lstStyle/>
                    <a:p>
                      <a:pPr algn="ctr" rtl="0">
                        <a:spcBef>
                          <a:spcPts val="0"/>
                        </a:spcBef>
                        <a:spcAft>
                          <a:spcPts val="0"/>
                        </a:spcAft>
                      </a:pPr>
                      <a:r>
                        <a:rPr lang="en-US" sz="2000" b="1">
                          <a:solidFill>
                            <a:srgbClr val="FFFFFF"/>
                          </a:solidFill>
                          <a:effectLst/>
                          <a:latin typeface="Poppins"/>
                        </a:rPr>
                        <a:t>UDP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963FF"/>
                    </a:solidFill>
                  </a:tcPr>
                </a:tc>
                <a:extLst>
                  <a:ext uri="{0D108BD9-81ED-4DB2-BD59-A6C34878D82A}">
                    <a16:rowId xmlns:a16="http://schemas.microsoft.com/office/drawing/2014/main" val="10000"/>
                  </a:ext>
                </a:extLst>
              </a:tr>
              <a:tr h="1163522">
                <a:tc>
                  <a:txBody>
                    <a:bodyPr/>
                    <a:lstStyle/>
                    <a:p>
                      <a:pPr algn="l"/>
                      <a:r>
                        <a:rPr lang="en-US" sz="2000" b="1">
                          <a:solidFill>
                            <a:srgbClr val="000000"/>
                          </a:solidFill>
                          <a:effectLst/>
                          <a:latin typeface="Poppins"/>
                        </a:rPr>
                        <a:t>Error checking</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Extensive error checking and acknowledgment of data</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Basic error checking mechanism using checksums</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47800">
                <a:tc>
                  <a:txBody>
                    <a:bodyPr/>
                    <a:lstStyle/>
                    <a:p>
                      <a:pPr algn="l"/>
                      <a:r>
                        <a:rPr lang="en-US" sz="2000" b="1">
                          <a:solidFill>
                            <a:srgbClr val="000000"/>
                          </a:solidFill>
                          <a:effectLst/>
                          <a:latin typeface="Poppins"/>
                        </a:rPr>
                        <a:t>Method of transfer</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Data is read as a byte stream; messages are transmitted to segment boundaries</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UDP packets with defined boundaries; sent individually and checked for integrity on arrival</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2878">
                <a:tc>
                  <a:txBody>
                    <a:bodyPr/>
                    <a:lstStyle/>
                    <a:p>
                      <a:pPr algn="l"/>
                      <a:r>
                        <a:rPr lang="en-US" sz="2000" b="1">
                          <a:solidFill>
                            <a:srgbClr val="000000"/>
                          </a:solidFill>
                          <a:effectLst/>
                          <a:latin typeface="Poppins"/>
                        </a:rPr>
                        <a:t>Speed</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Slower than UDP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Faster than TCP</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4125">
                <a:tc>
                  <a:txBody>
                    <a:bodyPr/>
                    <a:lstStyle/>
                    <a:p>
                      <a:pPr algn="l"/>
                      <a:r>
                        <a:rPr lang="en-US" sz="2000" b="1">
                          <a:solidFill>
                            <a:srgbClr val="000000"/>
                          </a:solidFill>
                          <a:effectLst/>
                          <a:latin typeface="Poppins"/>
                        </a:rPr>
                        <a:t>Broadcasting</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Does not support Broadcasting</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Does support Broadcasting</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44125">
                <a:tc>
                  <a:txBody>
                    <a:bodyPr/>
                    <a:lstStyle/>
                    <a:p>
                      <a:pPr algn="l"/>
                      <a:r>
                        <a:rPr lang="en-US" sz="2000" b="1">
                          <a:solidFill>
                            <a:srgbClr val="000000"/>
                          </a:solidFill>
                          <a:effectLst/>
                          <a:latin typeface="Poppins"/>
                        </a:rPr>
                        <a:t>Optimal use</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a:r>
                        <a:rPr lang="en-US" sz="2000" b="0">
                          <a:solidFill>
                            <a:srgbClr val="000000"/>
                          </a:solidFill>
                          <a:effectLst/>
                          <a:latin typeface="Poppins"/>
                        </a:rPr>
                        <a:t>Used by HTTPS, HTTP, SMTP, POP, FTP, etc</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b="0">
                          <a:solidFill>
                            <a:srgbClr val="000000"/>
                          </a:solidFill>
                          <a:effectLst/>
                          <a:latin typeface="Poppins"/>
                        </a:rPr>
                        <a:t>Video conferencing</a:t>
                      </a:r>
                    </a:p>
                    <a:p>
                      <a:pPr algn="l"/>
                      <a:r>
                        <a:rPr lang="en-US" sz="2000" b="0">
                          <a:solidFill>
                            <a:srgbClr val="000000"/>
                          </a:solidFill>
                          <a:effectLst/>
                          <a:latin typeface="Poppins"/>
                        </a:rPr>
                        <a:t>streaming, DNS,</a:t>
                      </a:r>
                    </a:p>
                    <a:p>
                      <a:pPr algn="l"/>
                      <a:r>
                        <a:rPr lang="en-US" sz="2000" b="0">
                          <a:solidFill>
                            <a:srgbClr val="000000"/>
                          </a:solidFill>
                          <a:effectLst/>
                          <a:latin typeface="Poppins"/>
                        </a:rPr>
                        <a:t>VoIP, </a:t>
                      </a:r>
                      <a:r>
                        <a:rPr lang="en-US" sz="2000" b="0" err="1">
                          <a:solidFill>
                            <a:srgbClr val="000000"/>
                          </a:solidFill>
                          <a:effectLst/>
                          <a:latin typeface="Poppins"/>
                        </a:rPr>
                        <a:t>etc</a:t>
                      </a:r>
                      <a:endParaRPr lang="en-US" sz="2000" b="0">
                        <a:solidFill>
                          <a:srgbClr val="323F4B"/>
                        </a:solidFill>
                        <a:effectLst/>
                        <a:latin typeface="Poppins"/>
                      </a:endParaRPr>
                    </a:p>
                  </a:txBody>
                  <a:tcPr marL="28848" marR="28848" marT="28848" marB="2884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4414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8915400" cy="6629400"/>
          </a:xfrm>
        </p:spPr>
        <p:txBody>
          <a:bodyPr>
            <a:normAutofit/>
          </a:bodyPr>
          <a:lstStyle/>
          <a:p>
            <a:pPr algn="just"/>
            <a:r>
              <a:rPr lang="en-US"/>
              <a:t>When several users of </a:t>
            </a:r>
            <a:r>
              <a:rPr lang="en-US">
                <a:hlinkClick r:id="rId2"/>
              </a:rPr>
              <a:t>telecommunications media</a:t>
            </a:r>
            <a:r>
              <a:rPr lang="en-US"/>
              <a:t> wish to communicate with one another, they must be organized into some form of network. </a:t>
            </a:r>
          </a:p>
          <a:p>
            <a:pPr algn="just"/>
            <a:r>
              <a:rPr lang="en-US"/>
              <a:t>In theory, each user can be given a direct point-to-point link to all the other users in what is known as a fully connected topology (telephone), but in practice this technique is impractical and expensive—especially for a large and dispersed network. </a:t>
            </a:r>
          </a:p>
          <a:p>
            <a:pPr algn="just"/>
            <a:r>
              <a:rPr lang="en-US"/>
              <a:t>Method is inefficient, since most of the links will be idle at any given time. </a:t>
            </a:r>
          </a:p>
          <a:p>
            <a:pPr algn="just"/>
            <a:r>
              <a:rPr lang="en-US"/>
              <a:t>Modern telecommunications networks avoid these issues by establishing a linked network of switches, or </a:t>
            </a:r>
            <a:r>
              <a:rPr lang="en-US">
                <a:hlinkClick r:id="rId3"/>
              </a:rPr>
              <a:t>nodes</a:t>
            </a:r>
            <a:r>
              <a:rPr lang="en-US"/>
              <a:t>, such that each user is connected to one of the nodes. Each link in such a network is called a </a:t>
            </a:r>
            <a:r>
              <a:rPr lang="en-US">
                <a:hlinkClick r:id="rId4"/>
              </a:rPr>
              <a:t>communications channel</a:t>
            </a:r>
            <a:r>
              <a:rPr lang="en-US"/>
              <a:t>. Wire, </a:t>
            </a:r>
            <a:r>
              <a:rPr lang="en-US" err="1"/>
              <a:t>fibre</a:t>
            </a:r>
            <a:r>
              <a:rPr lang="en-US"/>
              <a:t>-optic cable, and radio waves may be used for different communications channels.</a:t>
            </a:r>
          </a:p>
        </p:txBody>
      </p:sp>
    </p:spTree>
    <p:extLst>
      <p:ext uri="{BB962C8B-B14F-4D97-AF65-F5344CB8AC3E}">
        <p14:creationId xmlns:p14="http://schemas.microsoft.com/office/powerpoint/2010/main" val="713173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3600"/>
            <a:ext cx="9144000" cy="4724400"/>
          </a:xfrm>
        </p:spPr>
        <p:txBody>
          <a:bodyPr>
            <a:normAutofit/>
          </a:bodyPr>
          <a:lstStyle/>
          <a:p>
            <a:pPr algn="just"/>
            <a:r>
              <a:rPr lang="en-US"/>
              <a:t>Noisy data: data with a large amount of additional meaningless information in it called noise.</a:t>
            </a:r>
          </a:p>
          <a:p>
            <a:pPr algn="just"/>
            <a:r>
              <a:rPr lang="en-US"/>
              <a:t>Noisy data means corrupted data. It also includes any data that cannot be understood and interpreted correctly by machines, such as unstructured text. </a:t>
            </a:r>
          </a:p>
          <a:p>
            <a:pPr algn="just"/>
            <a:r>
              <a:rPr lang="en-US"/>
              <a:t>Noisy data can adversely affect the results of any data analysis and skew conclusions if not handled properly. Statistical analysis is sometimes used to weed the noise out of noisy data</a:t>
            </a:r>
          </a:p>
        </p:txBody>
      </p:sp>
      <p:sp>
        <p:nvSpPr>
          <p:cNvPr id="2" name="Title 1"/>
          <p:cNvSpPr>
            <a:spLocks noGrp="1"/>
          </p:cNvSpPr>
          <p:nvPr>
            <p:ph type="title"/>
          </p:nvPr>
        </p:nvSpPr>
        <p:spPr/>
        <p:txBody>
          <a:bodyPr/>
          <a:lstStyle/>
          <a:p>
            <a:r>
              <a:rPr lang="en-US"/>
              <a:t>Noisy data</a:t>
            </a:r>
          </a:p>
        </p:txBody>
      </p:sp>
    </p:spTree>
    <p:extLst>
      <p:ext uri="{BB962C8B-B14F-4D97-AF65-F5344CB8AC3E}">
        <p14:creationId xmlns:p14="http://schemas.microsoft.com/office/powerpoint/2010/main" val="111389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a:normAutofit/>
          </a:bodyPr>
          <a:lstStyle/>
          <a:p>
            <a:pPr algn="just"/>
            <a:endParaRPr lang="en-US"/>
          </a:p>
          <a:p>
            <a:pPr algn="just"/>
            <a:endParaRPr lang="en-US"/>
          </a:p>
          <a:p>
            <a:pPr algn="just"/>
            <a:endParaRPr lang="en-US"/>
          </a:p>
          <a:p>
            <a:pPr algn="just"/>
            <a:r>
              <a:rPr lang="en-US"/>
              <a:t>Differences in real-world measured data from the true values come about from by multiple factors affecting the measurement.</a:t>
            </a:r>
          </a:p>
          <a:p>
            <a:pPr algn="just"/>
            <a:r>
              <a:rPr lang="en-US" b="1"/>
              <a:t>Random noise (</a:t>
            </a:r>
            <a:r>
              <a:rPr lang="en-US" i="1">
                <a:hlinkClick r:id="rId2" tooltip="White noise"/>
              </a:rPr>
              <a:t>white noise</a:t>
            </a:r>
            <a:r>
              <a:rPr lang="en-US" b="1"/>
              <a:t>) </a:t>
            </a:r>
            <a:r>
              <a:rPr lang="en-US"/>
              <a:t>in a signal is measured as the </a:t>
            </a:r>
            <a:r>
              <a:rPr lang="en-US">
                <a:hlinkClick r:id="rId3" tooltip="Signal to noise level"/>
              </a:rPr>
              <a:t>Signal-to-Noise Ratio</a:t>
            </a:r>
            <a:r>
              <a:rPr lang="en-US"/>
              <a:t>. Random noise is an unavoidable problem. It affects the data collection and data preparation processes, where errors commonly occur.</a:t>
            </a:r>
          </a:p>
          <a:p>
            <a:pPr algn="just"/>
            <a:endParaRPr lang="en-US"/>
          </a:p>
          <a:p>
            <a:pPr algn="just"/>
            <a:endParaRPr lang="en-US"/>
          </a:p>
        </p:txBody>
      </p:sp>
      <p:sp>
        <p:nvSpPr>
          <p:cNvPr id="2" name="Title 1"/>
          <p:cNvSpPr>
            <a:spLocks noGrp="1"/>
          </p:cNvSpPr>
          <p:nvPr>
            <p:ph type="title"/>
          </p:nvPr>
        </p:nvSpPr>
        <p:spPr>
          <a:xfrm>
            <a:off x="457200" y="76200"/>
            <a:ext cx="8229600" cy="838200"/>
          </a:xfrm>
        </p:spPr>
        <p:txBody>
          <a:bodyPr>
            <a:normAutofit fontScale="90000"/>
          </a:bodyPr>
          <a:lstStyle/>
          <a:p>
            <a:r>
              <a:rPr lang="en-US" b="1"/>
              <a:t>Sources of noise</a:t>
            </a:r>
          </a:p>
        </p:txBody>
      </p:sp>
    </p:spTree>
    <p:extLst>
      <p:ext uri="{BB962C8B-B14F-4D97-AF65-F5344CB8AC3E}">
        <p14:creationId xmlns:p14="http://schemas.microsoft.com/office/powerpoint/2010/main" val="4249470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a:t>Signals travel through transmission media, which are not perfect. The imperfection causes signal impairment. </a:t>
            </a:r>
          </a:p>
          <a:p>
            <a:pPr algn="just"/>
            <a:r>
              <a:rPr lang="en-US"/>
              <a:t>This means that the signal at the beginning of the medium is not the same as the signal at the end of the medium. What is sent is not what is received. </a:t>
            </a:r>
          </a:p>
          <a:p>
            <a:pPr algn="just"/>
            <a:r>
              <a:rPr lang="en-US"/>
              <a:t>Three causes of impairment are attenuation, distortion, and noise</a:t>
            </a:r>
          </a:p>
        </p:txBody>
      </p:sp>
    </p:spTree>
    <p:extLst>
      <p:ext uri="{BB962C8B-B14F-4D97-AF65-F5344CB8AC3E}">
        <p14:creationId xmlns:p14="http://schemas.microsoft.com/office/powerpoint/2010/main" val="1325854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Impairments </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380" t="20969" r="40190" b="61583"/>
          <a:stretch/>
        </p:blipFill>
        <p:spPr bwMode="auto">
          <a:xfrm>
            <a:off x="228600" y="2362200"/>
            <a:ext cx="86868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649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0"/>
            <a:ext cx="9144000" cy="5181600"/>
          </a:xfrm>
        </p:spPr>
        <p:txBody>
          <a:bodyPr>
            <a:normAutofit/>
          </a:bodyPr>
          <a:lstStyle/>
          <a:p>
            <a:pPr algn="just"/>
            <a:r>
              <a:rPr lang="en-US"/>
              <a:t> </a:t>
            </a:r>
          </a:p>
          <a:p>
            <a:pPr algn="just"/>
            <a:endParaRPr lang="en-US"/>
          </a:p>
          <a:p>
            <a:pPr algn="just"/>
            <a:r>
              <a:rPr lang="en-US"/>
              <a:t>Means loss of energy -&gt; weaker signal</a:t>
            </a:r>
          </a:p>
          <a:p>
            <a:pPr algn="just"/>
            <a:r>
              <a:rPr lang="en-US"/>
              <a:t>When a signal travels through a medium it loses energy overcoming the resistance of the medium.</a:t>
            </a:r>
          </a:p>
          <a:p>
            <a:pPr algn="just"/>
            <a:r>
              <a:rPr lang="en-US"/>
              <a:t>That is why a wire carrying electric signals gets warm, if not hot, after a while. Some of the electrical energy in the signal is converted to heat. </a:t>
            </a:r>
          </a:p>
          <a:p>
            <a:pPr algn="just"/>
            <a:r>
              <a:rPr lang="en-US"/>
              <a:t>Amplifiers are used to compensate for this loss of energy by amplifying the signal.</a:t>
            </a:r>
          </a:p>
        </p:txBody>
      </p:sp>
      <p:sp>
        <p:nvSpPr>
          <p:cNvPr id="2" name="Title 1"/>
          <p:cNvSpPr>
            <a:spLocks noGrp="1"/>
          </p:cNvSpPr>
          <p:nvPr>
            <p:ph type="title"/>
          </p:nvPr>
        </p:nvSpPr>
        <p:spPr/>
        <p:txBody>
          <a:bodyPr/>
          <a:lstStyle/>
          <a:p>
            <a:r>
              <a:rPr lang="en-US" b="1"/>
              <a:t>Attenuation</a:t>
            </a:r>
            <a:endParaRPr lang="en-US"/>
          </a:p>
        </p:txBody>
      </p:sp>
    </p:spTree>
    <p:extLst>
      <p:ext uri="{BB962C8B-B14F-4D97-AF65-F5344CB8AC3E}">
        <p14:creationId xmlns:p14="http://schemas.microsoft.com/office/powerpoint/2010/main" val="454951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Measurement of Attenuation</a:t>
            </a:r>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208" t="39336" r="37092" b="41379"/>
          <a:stretch/>
        </p:blipFill>
        <p:spPr bwMode="auto">
          <a:xfrm>
            <a:off x="152400" y="2209799"/>
            <a:ext cx="8839200" cy="377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189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943600"/>
          </a:xfrm>
        </p:spPr>
        <p:txBody>
          <a:bodyPr>
            <a:normAutofit/>
          </a:bodyPr>
          <a:lstStyle/>
          <a:p>
            <a:pPr algn="just"/>
            <a:r>
              <a:rPr lang="en-US"/>
              <a:t>To show that a signal has lost or gained strength, engineers use the unit of the decibel.</a:t>
            </a:r>
          </a:p>
          <a:p>
            <a:pPr algn="just"/>
            <a:r>
              <a:rPr lang="en-US"/>
              <a:t>The decibel (dB) measures the relative strengths of two signals or one signal at two different points. Note that the decibel is negative if a signal is attenuated and positive if a signal is amplified.</a:t>
            </a:r>
          </a:p>
          <a:p>
            <a:pPr algn="just"/>
            <a:endParaRPr lang="en-US" sz="1200"/>
          </a:p>
          <a:p>
            <a:pPr algn="just"/>
            <a:endParaRPr lang="en-US"/>
          </a:p>
          <a:p>
            <a:pPr algn="just"/>
            <a:endParaRPr lang="en-US"/>
          </a:p>
          <a:p>
            <a:r>
              <a:rPr lang="en-US"/>
              <a:t>Variables </a:t>
            </a:r>
            <a:r>
              <a:rPr lang="en-US" i="1"/>
              <a:t>P1 </a:t>
            </a:r>
            <a:r>
              <a:rPr lang="en-US"/>
              <a:t>and </a:t>
            </a:r>
            <a:r>
              <a:rPr lang="en-US" i="1"/>
              <a:t>P2 </a:t>
            </a:r>
            <a:r>
              <a:rPr lang="en-US"/>
              <a:t>are the powers of a signal at points 1 and 2, respectively. In this case, because power is proportional to the square of the voltage, the formula is dB = 20 log 10 </a:t>
            </a:r>
            <a:r>
              <a:rPr lang="en-US" i="1"/>
              <a:t>(V2 / V1). </a:t>
            </a:r>
            <a:endParaRPr lang="en-US"/>
          </a:p>
        </p:txBody>
      </p:sp>
      <p:sp>
        <p:nvSpPr>
          <p:cNvPr id="2" name="Title 1"/>
          <p:cNvSpPr>
            <a:spLocks noGrp="1"/>
          </p:cNvSpPr>
          <p:nvPr>
            <p:ph type="title"/>
          </p:nvPr>
        </p:nvSpPr>
        <p:spPr>
          <a:xfrm>
            <a:off x="457200" y="0"/>
            <a:ext cx="8229600" cy="685800"/>
          </a:xfrm>
        </p:spPr>
        <p:txBody>
          <a:bodyPr>
            <a:noAutofit/>
          </a:bodyPr>
          <a:lstStyle/>
          <a:p>
            <a:r>
              <a:rPr lang="en-US" b="1" i="1"/>
              <a:t>Decibel</a:t>
            </a:r>
            <a:endParaRPr lang="en-US" b="1"/>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325" y="2971800"/>
            <a:ext cx="3126475" cy="1169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7066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144000" cy="5486400"/>
          </a:xfrm>
        </p:spPr>
        <p:txBody>
          <a:bodyPr>
            <a:normAutofit/>
          </a:bodyPr>
          <a:lstStyle/>
          <a:p>
            <a:pPr algn="just"/>
            <a:r>
              <a:rPr lang="en-US"/>
              <a:t>Suppose a signal travels through a transmission medium and its power is reduced to one-half.</a:t>
            </a:r>
          </a:p>
          <a:p>
            <a:pPr algn="just"/>
            <a:endParaRPr lang="en-US"/>
          </a:p>
          <a:p>
            <a:pPr algn="just"/>
            <a:endParaRPr lang="en-US"/>
          </a:p>
          <a:p>
            <a:pPr algn="just"/>
            <a:endParaRPr lang="en-US"/>
          </a:p>
          <a:p>
            <a:pPr algn="just"/>
            <a:endParaRPr lang="en-US"/>
          </a:p>
          <a:p>
            <a:pPr algn="just"/>
            <a:r>
              <a:rPr lang="en-US"/>
              <a:t>A loss of 3 dB (-3 dB) is equivalent to losing one-half the power.</a:t>
            </a:r>
          </a:p>
        </p:txBody>
      </p:sp>
      <p:sp>
        <p:nvSpPr>
          <p:cNvPr id="2" name="Title 1"/>
          <p:cNvSpPr>
            <a:spLocks noGrp="1"/>
          </p:cNvSpPr>
          <p:nvPr>
            <p:ph type="title"/>
          </p:nvPr>
        </p:nvSpPr>
        <p:spPr/>
        <p:txBody>
          <a:bodyPr/>
          <a:lstStyle/>
          <a:p>
            <a:pPr algn="l"/>
            <a:r>
              <a:rPr lang="en-US" i="1"/>
              <a:t>Example 1</a:t>
            </a:r>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33" t="51984" r="28383" b="33909"/>
          <a:stretch/>
        </p:blipFill>
        <p:spPr bwMode="auto">
          <a:xfrm>
            <a:off x="152400" y="2362200"/>
            <a:ext cx="880494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480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715000"/>
          </a:xfrm>
        </p:spPr>
        <p:txBody>
          <a:bodyPr/>
          <a:lstStyle/>
          <a:p>
            <a:endParaRPr lang="en-US"/>
          </a:p>
          <a:p>
            <a:endParaRPr lang="en-US"/>
          </a:p>
          <a:p>
            <a:r>
              <a:rPr lang="en-US"/>
              <a:t>A signal travels through an amplifier, and its power is increased 10 times. This means that </a:t>
            </a:r>
            <a:r>
              <a:rPr lang="en-US" i="1" err="1"/>
              <a:t>Pz</a:t>
            </a:r>
            <a:r>
              <a:rPr lang="en-US" i="1"/>
              <a:t>= </a:t>
            </a:r>
            <a:r>
              <a:rPr lang="en-US"/>
              <a:t>1</a:t>
            </a:r>
            <a:r>
              <a:rPr lang="en-US" i="1"/>
              <a:t>OP</a:t>
            </a:r>
            <a:r>
              <a:rPr lang="en-US"/>
              <a:t>1. In this case, the amplification (gain of power) can be calculated as</a:t>
            </a:r>
          </a:p>
          <a:p>
            <a:endParaRPr lang="en-US"/>
          </a:p>
        </p:txBody>
      </p:sp>
      <p:sp>
        <p:nvSpPr>
          <p:cNvPr id="2" name="Title 1"/>
          <p:cNvSpPr>
            <a:spLocks noGrp="1"/>
          </p:cNvSpPr>
          <p:nvPr>
            <p:ph type="title"/>
          </p:nvPr>
        </p:nvSpPr>
        <p:spPr/>
        <p:txBody>
          <a:bodyPr/>
          <a:lstStyle/>
          <a:p>
            <a:pPr algn="l"/>
            <a:r>
              <a:rPr lang="en-US" i="1"/>
              <a:t>Example 2</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199"/>
            <a:ext cx="7924800" cy="1082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756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715000"/>
          </a:xfrm>
        </p:spPr>
        <p:txBody>
          <a:bodyPr/>
          <a:lstStyle/>
          <a:p>
            <a:endParaRPr lang="en-US"/>
          </a:p>
          <a:p>
            <a:endParaRPr lang="en-US"/>
          </a:p>
        </p:txBody>
      </p:sp>
      <p:sp>
        <p:nvSpPr>
          <p:cNvPr id="2" name="Title 1"/>
          <p:cNvSpPr>
            <a:spLocks noGrp="1"/>
          </p:cNvSpPr>
          <p:nvPr>
            <p:ph type="title"/>
          </p:nvPr>
        </p:nvSpPr>
        <p:spPr/>
        <p:txBody>
          <a:bodyPr/>
          <a:lstStyle/>
          <a:p>
            <a:pPr algn="l"/>
            <a:r>
              <a:rPr lang="en-US" i="1"/>
              <a:t>Example 3</a:t>
            </a:r>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80" t="27985" r="19521" b="25000"/>
          <a:stretch/>
        </p:blipFill>
        <p:spPr bwMode="auto">
          <a:xfrm>
            <a:off x="381000" y="2438400"/>
            <a:ext cx="84582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102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a:t>Switched communications network</a:t>
            </a:r>
          </a:p>
          <a:p>
            <a:r>
              <a:rPr lang="en-US" b="1"/>
              <a:t>Broadcast network</a:t>
            </a:r>
          </a:p>
          <a:p>
            <a:r>
              <a:rPr lang="en-US" b="1"/>
              <a:t>Network access</a:t>
            </a:r>
          </a:p>
          <a:p>
            <a:r>
              <a:rPr lang="en-US" b="1"/>
              <a:t>Scheduled access</a:t>
            </a:r>
          </a:p>
          <a:p>
            <a:r>
              <a:rPr lang="en-US" b="1"/>
              <a:t>Random access</a:t>
            </a:r>
          </a:p>
          <a:p>
            <a:r>
              <a:rPr lang="en-US" b="1"/>
              <a:t>Carrier sense multiple access</a:t>
            </a:r>
          </a:p>
          <a:p>
            <a:endParaRPr lang="en-US"/>
          </a:p>
        </p:txBody>
      </p:sp>
      <p:sp>
        <p:nvSpPr>
          <p:cNvPr id="2" name="Title 1"/>
          <p:cNvSpPr>
            <a:spLocks noGrp="1"/>
          </p:cNvSpPr>
          <p:nvPr>
            <p:ph type="title"/>
          </p:nvPr>
        </p:nvSpPr>
        <p:spPr>
          <a:xfrm>
            <a:off x="533400" y="304800"/>
            <a:ext cx="8229600" cy="1143000"/>
          </a:xfrm>
        </p:spPr>
        <p:txBody>
          <a:bodyPr>
            <a:normAutofit/>
          </a:bodyPr>
          <a:lstStyle/>
          <a:p>
            <a:r>
              <a:rPr lang="en-US" b="1"/>
              <a:t>Types of networks</a:t>
            </a:r>
            <a:endParaRPr lang="en-US"/>
          </a:p>
        </p:txBody>
      </p:sp>
    </p:spTree>
    <p:extLst>
      <p:ext uri="{BB962C8B-B14F-4D97-AF65-F5344CB8AC3E}">
        <p14:creationId xmlns:p14="http://schemas.microsoft.com/office/powerpoint/2010/main" val="3601358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10600" cy="5638800"/>
          </a:xfrm>
        </p:spPr>
        <p:txBody>
          <a:bodyPr>
            <a:normAutofit/>
          </a:bodyPr>
          <a:lstStyle/>
          <a:p>
            <a:pPr algn="just"/>
            <a:r>
              <a:rPr lang="en-US"/>
              <a:t>Distortion means that the signal changes its form or shape. Distortion can occur in a composite signal made of different frequencies. Each signal component has its own propagation speed (see the next section) through a medium and, therefore, its own delay in arriving at the final destination. </a:t>
            </a:r>
          </a:p>
          <a:p>
            <a:pPr algn="just"/>
            <a:r>
              <a:rPr lang="en-US"/>
              <a:t>Differences in delay may create a difference in phase if the delay is not exactly the same as the period duration. In other words, signal components at the receiver have phases different from what they had at the sender.</a:t>
            </a:r>
          </a:p>
          <a:p>
            <a:pPr marL="0" indent="0">
              <a:buNone/>
            </a:pPr>
            <a:endParaRPr lang="en-US"/>
          </a:p>
        </p:txBody>
      </p:sp>
      <p:sp>
        <p:nvSpPr>
          <p:cNvPr id="2" name="Title 1"/>
          <p:cNvSpPr>
            <a:spLocks noGrp="1"/>
          </p:cNvSpPr>
          <p:nvPr>
            <p:ph type="title"/>
          </p:nvPr>
        </p:nvSpPr>
        <p:spPr>
          <a:xfrm>
            <a:off x="533400" y="152400"/>
            <a:ext cx="7756263" cy="1054250"/>
          </a:xfrm>
        </p:spPr>
        <p:txBody>
          <a:bodyPr/>
          <a:lstStyle/>
          <a:p>
            <a:pPr algn="just"/>
            <a:r>
              <a:rPr lang="en-US" b="1"/>
              <a:t>Distortion</a:t>
            </a:r>
            <a:endParaRPr lang="en-US"/>
          </a:p>
        </p:txBody>
      </p:sp>
    </p:spTree>
    <p:extLst>
      <p:ext uri="{BB962C8B-B14F-4D97-AF65-F5344CB8AC3E}">
        <p14:creationId xmlns:p14="http://schemas.microsoft.com/office/powerpoint/2010/main" val="3234727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915400" cy="5638800"/>
          </a:xfrm>
        </p:spPr>
        <p:txBody>
          <a:bodyPr>
            <a:normAutofit/>
          </a:bodyPr>
          <a:lstStyle/>
          <a:p>
            <a:pPr algn="just"/>
            <a:r>
              <a:rPr lang="en-US"/>
              <a:t>Distortion is known as the alternation of the original signal. This may happen due to the </a:t>
            </a:r>
            <a:r>
              <a:rPr lang="en-US" b="1"/>
              <a:t>properties of the medium</a:t>
            </a:r>
            <a:r>
              <a:rPr lang="en-US"/>
              <a:t>. There are many types of distortion such as amplitude distortion, harmonic distortion, and phase distortion. </a:t>
            </a:r>
          </a:p>
          <a:p>
            <a:pPr algn="just"/>
            <a:r>
              <a:rPr lang="en-US"/>
              <a:t>For electromagnetic waves polarization distortions also occurs. When the </a:t>
            </a:r>
            <a:r>
              <a:rPr lang="en-US" b="1" i="1"/>
              <a:t>distortion occurs, shape of the waveform is changed</a:t>
            </a:r>
            <a:r>
              <a:rPr lang="en-US"/>
              <a:t>.</a:t>
            </a:r>
          </a:p>
          <a:p>
            <a:pPr algn="just"/>
            <a:r>
              <a:rPr lang="en-US"/>
              <a:t>For example, amplitude distortion happens if all the parts of the signals are not equally amplified. This happens in wireless transmissions because the medium get changed by the time. The receivers should be able to identify these distortions.</a:t>
            </a:r>
          </a:p>
        </p:txBody>
      </p:sp>
      <p:sp>
        <p:nvSpPr>
          <p:cNvPr id="2" name="Title 1"/>
          <p:cNvSpPr>
            <a:spLocks noGrp="1"/>
          </p:cNvSpPr>
          <p:nvPr>
            <p:ph type="title"/>
          </p:nvPr>
        </p:nvSpPr>
        <p:spPr>
          <a:xfrm>
            <a:off x="533400" y="152400"/>
            <a:ext cx="7756263" cy="1054250"/>
          </a:xfrm>
        </p:spPr>
        <p:txBody>
          <a:bodyPr/>
          <a:lstStyle/>
          <a:p>
            <a:pPr algn="just"/>
            <a:r>
              <a:rPr lang="en-US" b="1"/>
              <a:t>Distortion</a:t>
            </a:r>
            <a:endParaRPr lang="en-US"/>
          </a:p>
        </p:txBody>
      </p:sp>
    </p:spTree>
    <p:extLst>
      <p:ext uri="{BB962C8B-B14F-4D97-AF65-F5344CB8AC3E}">
        <p14:creationId xmlns:p14="http://schemas.microsoft.com/office/powerpoint/2010/main" val="3193845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Distortion</a:t>
            </a:r>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69" y="2514600"/>
            <a:ext cx="877043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040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a:t>Types:</a:t>
            </a:r>
          </a:p>
          <a:p>
            <a:r>
              <a:rPr lang="en-US" b="1"/>
              <a:t>Amplitude distortion</a:t>
            </a:r>
          </a:p>
          <a:p>
            <a:r>
              <a:rPr lang="en-US" b="1"/>
              <a:t>Delay / Phase Distortion</a:t>
            </a:r>
          </a:p>
          <a:p>
            <a:r>
              <a:rPr lang="en-US" b="1"/>
              <a:t>Frequency related distortion</a:t>
            </a:r>
            <a:endParaRPr lang="en-US"/>
          </a:p>
        </p:txBody>
      </p:sp>
      <p:sp>
        <p:nvSpPr>
          <p:cNvPr id="2" name="Title 1"/>
          <p:cNvSpPr>
            <a:spLocks noGrp="1"/>
          </p:cNvSpPr>
          <p:nvPr>
            <p:ph type="title"/>
          </p:nvPr>
        </p:nvSpPr>
        <p:spPr/>
        <p:txBody>
          <a:bodyPr/>
          <a:lstStyle/>
          <a:p>
            <a:r>
              <a:rPr lang="en-US" b="1"/>
              <a:t>Distortion</a:t>
            </a:r>
            <a:endParaRPr lang="en-US"/>
          </a:p>
        </p:txBody>
      </p:sp>
    </p:spTree>
    <p:extLst>
      <p:ext uri="{BB962C8B-B14F-4D97-AF65-F5344CB8AC3E}">
        <p14:creationId xmlns:p14="http://schemas.microsoft.com/office/powerpoint/2010/main" val="2491526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pPr algn="just"/>
            <a:endParaRPr lang="en-US"/>
          </a:p>
          <a:p>
            <a:pPr algn="just"/>
            <a:endParaRPr lang="en-US"/>
          </a:p>
          <a:p>
            <a:pPr algn="just"/>
            <a:r>
              <a:rPr lang="en-US"/>
              <a:t>Although scaled down in amplitude, shape of waveform does not change in attenuation unlike in distortion.</a:t>
            </a:r>
          </a:p>
          <a:p>
            <a:pPr algn="just"/>
            <a:r>
              <a:rPr lang="en-US"/>
              <a:t>Removal of the effects of attenuation is easier than a removing the effects distortion.</a:t>
            </a:r>
          </a:p>
          <a:p>
            <a:pPr algn="just"/>
            <a:r>
              <a:rPr lang="en-US"/>
              <a:t>If the attenuation happens in different amounts for the different parts of the signal, it is a distortion.</a:t>
            </a:r>
          </a:p>
        </p:txBody>
      </p:sp>
      <p:sp>
        <p:nvSpPr>
          <p:cNvPr id="2" name="Title 1"/>
          <p:cNvSpPr>
            <a:spLocks noGrp="1"/>
          </p:cNvSpPr>
          <p:nvPr>
            <p:ph type="title"/>
          </p:nvPr>
        </p:nvSpPr>
        <p:spPr/>
        <p:txBody>
          <a:bodyPr>
            <a:normAutofit fontScale="90000"/>
          </a:bodyPr>
          <a:lstStyle/>
          <a:p>
            <a:r>
              <a:rPr lang="en-US" b="1"/>
              <a:t>Difference between attenuation and distortion</a:t>
            </a:r>
            <a:endParaRPr lang="en-US"/>
          </a:p>
        </p:txBody>
      </p:sp>
    </p:spTree>
    <p:extLst>
      <p:ext uri="{BB962C8B-B14F-4D97-AF65-F5344CB8AC3E}">
        <p14:creationId xmlns:p14="http://schemas.microsoft.com/office/powerpoint/2010/main" val="2750569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144000" cy="5486400"/>
          </a:xfrm>
        </p:spPr>
        <p:txBody>
          <a:bodyPr/>
          <a:lstStyle/>
          <a:p>
            <a:pPr algn="just"/>
            <a:endParaRPr lang="en-US"/>
          </a:p>
          <a:p>
            <a:pPr algn="just"/>
            <a:endParaRPr lang="en-US"/>
          </a:p>
          <a:p>
            <a:pPr algn="just"/>
            <a:r>
              <a:rPr lang="en-US"/>
              <a:t>The random and unpredicted electrical signal (coming from both internal or external portion of the system) which interfere the reception of actual required signal is called- noise.</a:t>
            </a:r>
          </a:p>
          <a:p>
            <a:pPr algn="just"/>
            <a:r>
              <a:rPr lang="en-US"/>
              <a:t>Noise can be characterized by statistical parameter such as averaged/ squared noise, current/ voltage etc.</a:t>
            </a:r>
          </a:p>
          <a:p>
            <a:pPr algn="just"/>
            <a:r>
              <a:rPr lang="en-US"/>
              <a:t>Noise is unwanted signals that are inserted somewhere between transmission and reception. Noise is the major limiting factor in communications system performance. Noise may be divided into four categories: </a:t>
            </a:r>
          </a:p>
          <a:p>
            <a:pPr algn="just"/>
            <a:r>
              <a:rPr lang="fr-FR"/>
              <a:t>Thermal noise, Intermodulation noise, Cross talk, Impulse noise …</a:t>
            </a:r>
            <a:endParaRPr lang="en-US"/>
          </a:p>
        </p:txBody>
      </p:sp>
      <p:sp>
        <p:nvSpPr>
          <p:cNvPr id="2" name="Title 1"/>
          <p:cNvSpPr>
            <a:spLocks noGrp="1"/>
          </p:cNvSpPr>
          <p:nvPr>
            <p:ph type="title"/>
          </p:nvPr>
        </p:nvSpPr>
        <p:spPr/>
        <p:txBody>
          <a:bodyPr/>
          <a:lstStyle/>
          <a:p>
            <a:r>
              <a:rPr lang="en-US"/>
              <a:t>Noise</a:t>
            </a:r>
          </a:p>
        </p:txBody>
      </p:sp>
    </p:spTree>
    <p:extLst>
      <p:ext uri="{BB962C8B-B14F-4D97-AF65-F5344CB8AC3E}">
        <p14:creationId xmlns:p14="http://schemas.microsoft.com/office/powerpoint/2010/main" val="3949634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838200"/>
            <a:ext cx="8839199" cy="4906962"/>
          </a:xfrm>
        </p:spPr>
        <p:txBody>
          <a:bodyPr>
            <a:normAutofit/>
          </a:bodyPr>
          <a:lstStyle/>
          <a:p>
            <a:pPr algn="just"/>
            <a:r>
              <a:rPr lang="en-US"/>
              <a:t>Thermal noise in watts present in a bandwidth of B Hertz can be expressed as:   </a:t>
            </a:r>
            <a:r>
              <a:rPr lang="en-US" b="1"/>
              <a:t>N = </a:t>
            </a:r>
            <a:r>
              <a:rPr lang="en-US" b="1" err="1"/>
              <a:t>kTB</a:t>
            </a:r>
            <a:r>
              <a:rPr lang="en-US" b="1"/>
              <a:t> (</a:t>
            </a:r>
            <a:r>
              <a:rPr lang="en-US" b="1" err="1"/>
              <a:t>Unit:Watts</a:t>
            </a:r>
            <a:r>
              <a:rPr lang="en-US" b="1"/>
              <a:t>) </a:t>
            </a:r>
          </a:p>
          <a:p>
            <a:pPr marL="0" indent="0" algn="just">
              <a:buNone/>
            </a:pPr>
            <a:r>
              <a:rPr lang="en-US"/>
              <a:t>     Where T = temperature in kelvins , </a:t>
            </a:r>
          </a:p>
          <a:p>
            <a:pPr marL="0" indent="0" algn="just">
              <a:buNone/>
            </a:pPr>
            <a:endParaRPr lang="en-US"/>
          </a:p>
          <a:p>
            <a:pPr marL="0" indent="0" algn="just">
              <a:buNone/>
            </a:pPr>
            <a:endParaRPr lang="en-US"/>
          </a:p>
          <a:p>
            <a:pPr marL="0" indent="0" algn="just">
              <a:buNone/>
            </a:pPr>
            <a:endParaRPr lang="en-US"/>
          </a:p>
        </p:txBody>
      </p:sp>
      <p:sp>
        <p:nvSpPr>
          <p:cNvPr id="3" name="Date Placeholder 2"/>
          <p:cNvSpPr>
            <a:spLocks noGrp="1"/>
          </p:cNvSpPr>
          <p:nvPr>
            <p:ph type="dt" sz="half" idx="10"/>
          </p:nvPr>
        </p:nvSpPr>
        <p:spPr/>
        <p:txBody>
          <a:bodyPr/>
          <a:lstStyle/>
          <a:p>
            <a:fld id="{F973485C-1585-4F83-BA3A-0BD0A1C301E6}" type="datetime1">
              <a:rPr lang="en-US" smtClean="0"/>
              <a:t>10/15/2021</a:t>
            </a:fld>
            <a:endParaRPr lang="en-US"/>
          </a:p>
        </p:txBody>
      </p:sp>
      <p:sp>
        <p:nvSpPr>
          <p:cNvPr id="4" name="Title 3"/>
          <p:cNvSpPr>
            <a:spLocks noGrp="1"/>
          </p:cNvSpPr>
          <p:nvPr>
            <p:ph type="title"/>
          </p:nvPr>
        </p:nvSpPr>
        <p:spPr>
          <a:xfrm>
            <a:off x="688490" y="0"/>
            <a:ext cx="7756263" cy="838200"/>
          </a:xfrm>
        </p:spPr>
        <p:txBody>
          <a:bodyPr/>
          <a:lstStyle/>
          <a:p>
            <a:r>
              <a:rPr lang="en-US"/>
              <a:t>Thermal noise</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479" t="39853" r="29702" b="50971"/>
          <a:stretch/>
        </p:blipFill>
        <p:spPr bwMode="auto">
          <a:xfrm>
            <a:off x="756314" y="2133600"/>
            <a:ext cx="4681182" cy="784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552" t="34530" r="7878" b="38915"/>
          <a:stretch/>
        </p:blipFill>
        <p:spPr bwMode="auto">
          <a:xfrm>
            <a:off x="92122" y="3048000"/>
            <a:ext cx="8899478"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4098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981201"/>
            <a:ext cx="8839199" cy="4144962"/>
          </a:xfrm>
        </p:spPr>
        <p:txBody>
          <a:bodyPr>
            <a:normAutofit/>
          </a:bodyPr>
          <a:lstStyle/>
          <a:p>
            <a:pPr algn="just"/>
            <a:r>
              <a:rPr lang="en-US"/>
              <a:t>Thermal noise is due to thermal agitation of electrons. It is present in all electronic devices and transmission media and is a function of temperature. </a:t>
            </a:r>
          </a:p>
          <a:p>
            <a:pPr algn="just"/>
            <a:r>
              <a:rPr lang="en-US"/>
              <a:t>Thermal noise is uniformly distributed across the bandwidths typically used in communications systems and hence is often referred to as white noise. </a:t>
            </a:r>
          </a:p>
          <a:p>
            <a:pPr algn="just"/>
            <a:r>
              <a:rPr lang="en-US"/>
              <a:t>Thermal noise is particularly significant for satellite communication. The noise is assumed to be independent of frequency. Thus the thermal noise in watts present in a bandwidth of B Hertz can be expressed as</a:t>
            </a:r>
          </a:p>
        </p:txBody>
      </p:sp>
      <p:sp>
        <p:nvSpPr>
          <p:cNvPr id="3" name="Date Placeholder 2"/>
          <p:cNvSpPr>
            <a:spLocks noGrp="1"/>
          </p:cNvSpPr>
          <p:nvPr>
            <p:ph type="dt" sz="half" idx="10"/>
          </p:nvPr>
        </p:nvSpPr>
        <p:spPr/>
        <p:txBody>
          <a:bodyPr/>
          <a:lstStyle/>
          <a:p>
            <a:fld id="{F973485C-1585-4F83-BA3A-0BD0A1C301E6}" type="datetime1">
              <a:rPr lang="en-US" smtClean="0"/>
              <a:t>10/15/2021</a:t>
            </a:fld>
            <a:endParaRPr lang="en-US"/>
          </a:p>
        </p:txBody>
      </p:sp>
      <p:sp>
        <p:nvSpPr>
          <p:cNvPr id="4" name="Title 3"/>
          <p:cNvSpPr>
            <a:spLocks noGrp="1"/>
          </p:cNvSpPr>
          <p:nvPr>
            <p:ph type="title"/>
          </p:nvPr>
        </p:nvSpPr>
        <p:spPr/>
        <p:txBody>
          <a:bodyPr/>
          <a:lstStyle/>
          <a:p>
            <a:r>
              <a:rPr lang="en-US"/>
              <a:t>Thermal noise</a:t>
            </a:r>
          </a:p>
        </p:txBody>
      </p:sp>
    </p:spTree>
    <p:extLst>
      <p:ext uri="{BB962C8B-B14F-4D97-AF65-F5344CB8AC3E}">
        <p14:creationId xmlns:p14="http://schemas.microsoft.com/office/powerpoint/2010/main" val="540545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A3EDBE-7B22-4BA2-AD03-BA47F1D18944}" type="datetime1">
              <a:rPr lang="en-US" smtClean="0"/>
              <a:t>10/15/2021</a:t>
            </a:fld>
            <a:endParaRPr lang="en-US"/>
          </a:p>
        </p:txBody>
      </p:sp>
      <p:sp>
        <p:nvSpPr>
          <p:cNvPr id="2" name="Content Placeholder 1"/>
          <p:cNvSpPr>
            <a:spLocks noGrp="1"/>
          </p:cNvSpPr>
          <p:nvPr>
            <p:ph idx="4294967295"/>
          </p:nvPr>
        </p:nvSpPr>
        <p:spPr>
          <a:xfrm>
            <a:off x="381000" y="152400"/>
            <a:ext cx="8763000" cy="6553200"/>
          </a:xfrm>
        </p:spPr>
        <p:txBody>
          <a:bodyPr>
            <a:normAutofit/>
          </a:bodyPr>
          <a:lstStyle/>
          <a:p>
            <a:pPr algn="just"/>
            <a:r>
              <a:rPr lang="en-US" b="1"/>
              <a:t>Intermodulation noise</a:t>
            </a:r>
            <a:r>
              <a:rPr lang="en-US"/>
              <a:t>: When signals at different frequencies share the same transmission medium, the result may be intermodulation noise. The effect of intermodulation noise is to produce signals at a frequency that is the sum or difference of the two original frequencies or multiples of those frequencies. For example, the mixing of signals at frequencies f1 and f2 might produce energy at the frequency f1+f2. </a:t>
            </a:r>
          </a:p>
          <a:p>
            <a:pPr algn="just"/>
            <a:r>
              <a:rPr lang="en-US" b="1"/>
              <a:t>Crosstalk</a:t>
            </a:r>
            <a:r>
              <a:rPr lang="en-US"/>
              <a:t>: Crosstalk has been experienced by anyone who, while using the telephone, has been able to hear another conversation; it is an unwanted coupling between signal paths. It can occur by electrical coupling between nearby twisted pairs or, rarely coax cable lines carrying multiple signals. Crosstalk can also occur when microwave antennas pick up unwanted signals. </a:t>
            </a:r>
          </a:p>
        </p:txBody>
      </p:sp>
    </p:spTree>
    <p:extLst>
      <p:ext uri="{BB962C8B-B14F-4D97-AF65-F5344CB8AC3E}">
        <p14:creationId xmlns:p14="http://schemas.microsoft.com/office/powerpoint/2010/main" val="169284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2A9E2-92B9-4E2B-87C5-B6AF1627D667}" type="datetime1">
              <a:rPr lang="en-US" smtClean="0"/>
              <a:t>10/15/2021</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5900"/>
            <a:ext cx="8839200" cy="643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28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600200"/>
            <a:ext cx="8839200" cy="4525963"/>
          </a:xfrm>
        </p:spPr>
        <p:txBody>
          <a:bodyPr>
            <a:normAutofit/>
          </a:bodyPr>
          <a:lstStyle/>
          <a:p>
            <a:r>
              <a:rPr lang="en-US"/>
              <a:t>A switched communications network transfers data from source to destination through a series of network nodes.</a:t>
            </a:r>
          </a:p>
          <a:p>
            <a:r>
              <a:rPr lang="en-US">
                <a:hlinkClick r:id="rId2"/>
              </a:rPr>
              <a:t>Switching</a:t>
            </a:r>
            <a:r>
              <a:rPr lang="en-US"/>
              <a:t> can be done in one of two ways. In a circuit-switched network, and a </a:t>
            </a:r>
            <a:r>
              <a:rPr lang="en-US">
                <a:hlinkClick r:id="rId3"/>
              </a:rPr>
              <a:t>packet-switched network</a:t>
            </a:r>
            <a:endParaRPr lang="en-US"/>
          </a:p>
        </p:txBody>
      </p:sp>
      <p:sp>
        <p:nvSpPr>
          <p:cNvPr id="2" name="Title 1"/>
          <p:cNvSpPr>
            <a:spLocks noGrp="1"/>
          </p:cNvSpPr>
          <p:nvPr>
            <p:ph type="title"/>
          </p:nvPr>
        </p:nvSpPr>
        <p:spPr>
          <a:xfrm>
            <a:off x="533400" y="304800"/>
            <a:ext cx="8229600" cy="1143000"/>
          </a:xfrm>
        </p:spPr>
        <p:txBody>
          <a:bodyPr>
            <a:normAutofit fontScale="90000"/>
          </a:bodyPr>
          <a:lstStyle/>
          <a:p>
            <a:r>
              <a:rPr lang="en-US" b="1"/>
              <a:t>Switched communications network</a:t>
            </a:r>
          </a:p>
        </p:txBody>
      </p:sp>
    </p:spTree>
    <p:extLst>
      <p:ext uri="{BB962C8B-B14F-4D97-AF65-F5344CB8AC3E}">
        <p14:creationId xmlns:p14="http://schemas.microsoft.com/office/powerpoint/2010/main" val="591394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A3EDBE-7B22-4BA2-AD03-BA47F1D18944}" type="datetime1">
              <a:rPr lang="en-US" smtClean="0"/>
              <a:t>10/15/2021</a:t>
            </a:fld>
            <a:endParaRPr lang="en-US"/>
          </a:p>
        </p:txBody>
      </p:sp>
      <p:sp>
        <p:nvSpPr>
          <p:cNvPr id="2" name="Content Placeholder 1"/>
          <p:cNvSpPr>
            <a:spLocks noGrp="1"/>
          </p:cNvSpPr>
          <p:nvPr>
            <p:ph idx="4294967295"/>
          </p:nvPr>
        </p:nvSpPr>
        <p:spPr>
          <a:xfrm>
            <a:off x="381000" y="152400"/>
            <a:ext cx="8763000" cy="6553200"/>
          </a:xfrm>
        </p:spPr>
        <p:txBody>
          <a:bodyPr>
            <a:normAutofit/>
          </a:bodyPr>
          <a:lstStyle/>
          <a:p>
            <a:pPr algn="just"/>
            <a:r>
              <a:rPr lang="en-US" b="1"/>
              <a:t>Impulse noise</a:t>
            </a:r>
            <a:r>
              <a:rPr lang="en-US"/>
              <a:t>: Impulse noise is non continuous, consisting of irregular pulses or noise spikes of short duration and of relatively high amplitude. It is generated from a variety of causes, including external electromagnetic disturbances, such as lightning, and faults and flaws in the communications system.</a:t>
            </a:r>
          </a:p>
        </p:txBody>
      </p:sp>
    </p:spTree>
    <p:extLst>
      <p:ext uri="{BB962C8B-B14F-4D97-AF65-F5344CB8AC3E}">
        <p14:creationId xmlns:p14="http://schemas.microsoft.com/office/powerpoint/2010/main" val="342664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SNR is the ratio of two powers, it is often described in decibel units, </a:t>
            </a:r>
            <a:r>
              <a:rPr lang="en-US" err="1"/>
              <a:t>SNR</a:t>
            </a:r>
            <a:r>
              <a:rPr lang="en-US" baseline="-25000" err="1"/>
              <a:t>dB</a:t>
            </a:r>
            <a:r>
              <a:rPr lang="en-US"/>
              <a:t>, defined as</a:t>
            </a:r>
          </a:p>
          <a:p>
            <a:endParaRPr lang="en-US"/>
          </a:p>
          <a:p>
            <a:endParaRPr lang="en-US"/>
          </a:p>
        </p:txBody>
      </p:sp>
      <p:sp>
        <p:nvSpPr>
          <p:cNvPr id="2" name="Title 1"/>
          <p:cNvSpPr>
            <a:spLocks noGrp="1"/>
          </p:cNvSpPr>
          <p:nvPr>
            <p:ph type="title"/>
          </p:nvPr>
        </p:nvSpPr>
        <p:spPr/>
        <p:txBody>
          <a:bodyPr/>
          <a:lstStyle/>
          <a:p>
            <a:r>
              <a:rPr lang="en-US" b="1"/>
              <a:t>Signal-to-noise ratio (SNR)</a:t>
            </a:r>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2823"/>
          <a:stretch/>
        </p:blipFill>
        <p:spPr bwMode="auto">
          <a:xfrm>
            <a:off x="134063" y="4724400"/>
            <a:ext cx="9009937" cy="1655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0400"/>
            <a:ext cx="5756118" cy="135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717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289"/>
          <a:stretch/>
        </p:blipFill>
        <p:spPr bwMode="auto">
          <a:xfrm>
            <a:off x="1" y="609600"/>
            <a:ext cx="8763000" cy="4294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112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F04E71-28E7-40A6-93E9-A4F2E5703392}" type="datetime1">
              <a:rPr lang="en-US" smtClean="0"/>
              <a:t>10/15/2021</a:t>
            </a:fld>
            <a:endParaRPr lang="en-US"/>
          </a:p>
        </p:txBody>
      </p:sp>
      <p:sp>
        <p:nvSpPr>
          <p:cNvPr id="5" name="Title 4"/>
          <p:cNvSpPr>
            <a:spLocks noGrp="1"/>
          </p:cNvSpPr>
          <p:nvPr>
            <p:ph type="title"/>
          </p:nvPr>
        </p:nvSpPr>
        <p:spPr/>
        <p:txBody>
          <a:bodyPr/>
          <a:lstStyle/>
          <a:p>
            <a:r>
              <a:rPr lang="en-US"/>
              <a:t>Bit error rate(BER)</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190" t="32015" r="21602" b="34254"/>
          <a:stretch/>
        </p:blipFill>
        <p:spPr bwMode="auto">
          <a:xfrm>
            <a:off x="457200" y="2133600"/>
            <a:ext cx="8305800" cy="2532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218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F04E71-28E7-40A6-93E9-A4F2E5703392}" type="datetime1">
              <a:rPr lang="en-US" smtClean="0"/>
              <a:t>10/15/2021</a:t>
            </a:fld>
            <a:endParaRPr lang="en-US"/>
          </a:p>
        </p:txBody>
      </p:sp>
      <p:sp>
        <p:nvSpPr>
          <p:cNvPr id="5" name="Title 4"/>
          <p:cNvSpPr>
            <a:spLocks noGrp="1"/>
          </p:cNvSpPr>
          <p:nvPr>
            <p:ph type="title"/>
          </p:nvPr>
        </p:nvSpPr>
        <p:spPr/>
        <p:txBody>
          <a:bodyPr/>
          <a:lstStyle/>
          <a:p>
            <a:r>
              <a:rPr lang="en-US"/>
              <a:t>Bit error rate(BER)</a:t>
            </a:r>
          </a:p>
        </p:txBody>
      </p:sp>
      <p:sp>
        <p:nvSpPr>
          <p:cNvPr id="4" name="Content Placeholder 3"/>
          <p:cNvSpPr>
            <a:spLocks noGrp="1"/>
          </p:cNvSpPr>
          <p:nvPr>
            <p:ph idx="1"/>
          </p:nvPr>
        </p:nvSpPr>
        <p:spPr/>
        <p:txBody>
          <a:bodyPr/>
          <a:lstStyle/>
          <a:p>
            <a:r>
              <a:rPr lang="en-US"/>
              <a:t>Several factors that effect BER:</a:t>
            </a:r>
          </a:p>
          <a:p>
            <a:endParaRPr lang="en-US"/>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826" t="47155" r="40455" b="21128"/>
          <a:stretch/>
        </p:blipFill>
        <p:spPr bwMode="auto">
          <a:xfrm>
            <a:off x="1296537" y="2895600"/>
            <a:ext cx="5942463" cy="3052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246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AA0122-E019-49F0-BE1F-F567024BA1B1}" type="datetime1">
              <a:rPr lang="en-US" smtClean="0"/>
              <a:t>10/15/2021</a:t>
            </a:fld>
            <a:endParaRPr lang="en-US"/>
          </a:p>
        </p:txBody>
      </p:sp>
      <p:sp>
        <p:nvSpPr>
          <p:cNvPr id="4" name="Title 3"/>
          <p:cNvSpPr>
            <a:spLocks noGrp="1"/>
          </p:cNvSpPr>
          <p:nvPr>
            <p:ph type="title"/>
          </p:nvPr>
        </p:nvSpPr>
        <p:spPr/>
        <p:txBody>
          <a:bodyPr/>
          <a:lstStyle/>
          <a:p>
            <a:r>
              <a:rPr lang="en-US"/>
              <a:t>Effect of noise practice</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060" t="32126" r="27248" b="17904"/>
          <a:stretch/>
        </p:blipFill>
        <p:spPr bwMode="auto">
          <a:xfrm>
            <a:off x="533400" y="1981200"/>
            <a:ext cx="8153400" cy="463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362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5CD26FF-54F7-40EB-B72D-039518964FB0}" type="datetime1">
              <a:rPr lang="en-US" smtClean="0"/>
              <a:t>10/15/2021</a:t>
            </a:fld>
            <a:endParaRPr lang="en-US"/>
          </a:p>
        </p:txBody>
      </p:sp>
      <p:sp>
        <p:nvSpPr>
          <p:cNvPr id="5" name="Title 4"/>
          <p:cNvSpPr>
            <a:spLocks noGrp="1"/>
          </p:cNvSpPr>
          <p:nvPr>
            <p:ph type="title" idx="4294967295"/>
          </p:nvPr>
        </p:nvSpPr>
        <p:spPr>
          <a:xfrm>
            <a:off x="0" y="569913"/>
            <a:ext cx="7756525" cy="1054100"/>
          </a:xfrm>
        </p:spPr>
        <p:txBody>
          <a:bodyPr/>
          <a:lstStyle/>
          <a:p>
            <a:r>
              <a:rPr lang="en-US"/>
              <a:t>Channel capacity</a:t>
            </a:r>
          </a:p>
        </p:txBody>
      </p:sp>
      <p:sp>
        <p:nvSpPr>
          <p:cNvPr id="6" name="Content Placeholder 5"/>
          <p:cNvSpPr>
            <a:spLocks noGrp="1"/>
          </p:cNvSpPr>
          <p:nvPr>
            <p:ph idx="4294967295"/>
          </p:nvPr>
        </p:nvSpPr>
        <p:spPr>
          <a:xfrm>
            <a:off x="0" y="1752600"/>
            <a:ext cx="8991600" cy="4373563"/>
          </a:xfrm>
        </p:spPr>
        <p:txBody>
          <a:bodyPr>
            <a:normAutofit fontScale="92500" lnSpcReduction="10000"/>
          </a:bodyPr>
          <a:lstStyle/>
          <a:p>
            <a:pPr algn="just"/>
            <a:r>
              <a:rPr lang="en-US"/>
              <a:t>The maximum rate at which data can be transmitted over a given communication path, or channel, under given conditions, is referred to as the channel capacity. </a:t>
            </a:r>
          </a:p>
          <a:p>
            <a:pPr algn="just"/>
            <a:r>
              <a:rPr lang="en-US"/>
              <a:t>There are four concepts that relate to one another</a:t>
            </a:r>
          </a:p>
          <a:p>
            <a:pPr lvl="1" algn="just"/>
            <a:r>
              <a:rPr lang="en-US" b="1"/>
              <a:t>Data rate</a:t>
            </a:r>
            <a:r>
              <a:rPr lang="en-US"/>
              <a:t>: The rate, in bits per second (bps), at which data can be communicated.</a:t>
            </a:r>
          </a:p>
          <a:p>
            <a:pPr lvl="1" algn="just"/>
            <a:r>
              <a:rPr lang="en-US" b="1"/>
              <a:t>Bandwidth</a:t>
            </a:r>
            <a:r>
              <a:rPr lang="en-US"/>
              <a:t>: The bandwidth of the transmitted signal as constrained by the transmitter and the nature of the transmission medium, expressed in cycles per second, or Hertz </a:t>
            </a:r>
          </a:p>
          <a:p>
            <a:pPr lvl="1" algn="just"/>
            <a:r>
              <a:rPr lang="en-US" b="1"/>
              <a:t>Noise</a:t>
            </a:r>
            <a:r>
              <a:rPr lang="en-US"/>
              <a:t>: The average level of noise over the communications path</a:t>
            </a:r>
          </a:p>
          <a:p>
            <a:pPr lvl="1" algn="just"/>
            <a:r>
              <a:rPr lang="en-US" b="1"/>
              <a:t>Error rate</a:t>
            </a:r>
            <a:r>
              <a:rPr lang="en-US"/>
              <a:t>: The rate at which errors occur, where an error is the reception of a 1 when a 0 was transmitted or the reception of a 0 when a 1 was transmitted.</a:t>
            </a:r>
          </a:p>
        </p:txBody>
      </p:sp>
    </p:spTree>
    <p:extLst>
      <p:ext uri="{BB962C8B-B14F-4D97-AF65-F5344CB8AC3E}">
        <p14:creationId xmlns:p14="http://schemas.microsoft.com/office/powerpoint/2010/main" val="38908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3A442-D31E-4698-AED3-68739603EACE}" type="datetime1">
              <a:rPr lang="en-US" smtClean="0"/>
              <a:t>10/15/2021</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67" y="152400"/>
            <a:ext cx="85344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779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8600" y="1981201"/>
            <a:ext cx="8762999" cy="4144962"/>
          </a:xfrm>
        </p:spPr>
        <p:txBody>
          <a:bodyPr/>
          <a:lstStyle/>
          <a:p>
            <a:pPr algn="just"/>
            <a:r>
              <a:rPr lang="en-US"/>
              <a:t>A very important consideration in data communications is how fast we can send data, in bits per second. over a channel. </a:t>
            </a:r>
          </a:p>
          <a:p>
            <a:pPr algn="just"/>
            <a:r>
              <a:rPr lang="en-US"/>
              <a:t>Data rate depends on three factors: </a:t>
            </a:r>
          </a:p>
          <a:p>
            <a:pPr marL="0" indent="0" algn="just">
              <a:buNone/>
            </a:pPr>
            <a:r>
              <a:rPr lang="en-US"/>
              <a:t>	1. The bandwidth available</a:t>
            </a:r>
          </a:p>
          <a:p>
            <a:pPr marL="0" indent="0" algn="just">
              <a:buNone/>
            </a:pPr>
            <a:r>
              <a:rPr lang="en-US"/>
              <a:t>	2. The level of the signals we use </a:t>
            </a:r>
          </a:p>
          <a:p>
            <a:pPr marL="0" indent="0" algn="just">
              <a:buNone/>
            </a:pPr>
            <a:r>
              <a:rPr lang="en-US"/>
              <a:t>	3. The quality of the channel (the level of noise) </a:t>
            </a:r>
          </a:p>
          <a:p>
            <a:pPr marL="0" indent="0" algn="just">
              <a:buNone/>
            </a:pPr>
            <a:r>
              <a:rPr lang="en-US"/>
              <a:t>Two theoretical formulas were developed to calculate the data rate: one by Nyquist for a noiseless channel. Another by Shannon for a noisy channel. </a:t>
            </a:r>
          </a:p>
        </p:txBody>
      </p:sp>
      <p:sp>
        <p:nvSpPr>
          <p:cNvPr id="2" name="Date Placeholder 1"/>
          <p:cNvSpPr>
            <a:spLocks noGrp="1"/>
          </p:cNvSpPr>
          <p:nvPr>
            <p:ph type="dt" sz="half" idx="10"/>
          </p:nvPr>
        </p:nvSpPr>
        <p:spPr/>
        <p:txBody>
          <a:bodyPr/>
          <a:lstStyle/>
          <a:p>
            <a:fld id="{12491C36-4C97-4891-98F6-DC6F1421DE57}" type="datetime1">
              <a:rPr lang="en-US" smtClean="0"/>
              <a:t>10/15/2021</a:t>
            </a:fld>
            <a:endParaRPr lang="en-US"/>
          </a:p>
        </p:txBody>
      </p:sp>
      <p:sp>
        <p:nvSpPr>
          <p:cNvPr id="3" name="Title 2"/>
          <p:cNvSpPr>
            <a:spLocks noGrp="1"/>
          </p:cNvSpPr>
          <p:nvPr>
            <p:ph type="title"/>
          </p:nvPr>
        </p:nvSpPr>
        <p:spPr/>
        <p:txBody>
          <a:bodyPr/>
          <a:lstStyle/>
          <a:p>
            <a:r>
              <a:rPr lang="en-US"/>
              <a:t>DATA RATE LIMITS</a:t>
            </a:r>
          </a:p>
        </p:txBody>
      </p:sp>
    </p:spTree>
    <p:extLst>
      <p:ext uri="{BB962C8B-B14F-4D97-AF65-F5344CB8AC3E}">
        <p14:creationId xmlns:p14="http://schemas.microsoft.com/office/powerpoint/2010/main" val="2631510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1" y="2133601"/>
            <a:ext cx="8991600" cy="3992562"/>
          </a:xfrm>
        </p:spPr>
        <p:txBody>
          <a:bodyPr/>
          <a:lstStyle/>
          <a:p>
            <a:r>
              <a:rPr lang="en-US"/>
              <a:t>In noiseless environment, the limitation on data rate is simply the bandwidth of the signal. A formulation of this limitation, due to Nyquist, states that “ if the rate of signal transmission is 2B, then a signal with frequencies no greater than B is sufficient to carry the signal rate”. </a:t>
            </a:r>
          </a:p>
          <a:p>
            <a:endParaRPr lang="en-US"/>
          </a:p>
          <a:p>
            <a:r>
              <a:rPr lang="en-US"/>
              <a:t>Given a bandwidth of B, the highest signal rate that can be carried is </a:t>
            </a:r>
            <a:r>
              <a:rPr lang="en-US" b="1"/>
              <a:t>2B”. C = 2 x B x log2M </a:t>
            </a:r>
          </a:p>
          <a:p>
            <a:pPr marL="0" indent="0">
              <a:buNone/>
            </a:pPr>
            <a:r>
              <a:rPr lang="en-US"/>
              <a:t>Where C is </a:t>
            </a:r>
            <a:r>
              <a:rPr lang="en-US" err="1"/>
              <a:t>BitRate</a:t>
            </a:r>
            <a:r>
              <a:rPr lang="en-US"/>
              <a:t> or capacity ,B is </a:t>
            </a:r>
            <a:r>
              <a:rPr lang="en-US" err="1"/>
              <a:t>Bandwith</a:t>
            </a:r>
            <a:r>
              <a:rPr lang="en-US"/>
              <a:t> ,M is number of levels. </a:t>
            </a:r>
          </a:p>
        </p:txBody>
      </p:sp>
      <p:sp>
        <p:nvSpPr>
          <p:cNvPr id="3" name="Date Placeholder 2"/>
          <p:cNvSpPr>
            <a:spLocks noGrp="1"/>
          </p:cNvSpPr>
          <p:nvPr>
            <p:ph type="dt" sz="half" idx="10"/>
          </p:nvPr>
        </p:nvSpPr>
        <p:spPr/>
        <p:txBody>
          <a:bodyPr/>
          <a:lstStyle/>
          <a:p>
            <a:fld id="{86BE664E-CCAB-4323-9A8A-983A2A11BF0A}" type="datetime1">
              <a:rPr lang="en-US" smtClean="0"/>
              <a:t>10/15/2021</a:t>
            </a:fld>
            <a:endParaRPr lang="en-US"/>
          </a:p>
        </p:txBody>
      </p:sp>
      <p:sp>
        <p:nvSpPr>
          <p:cNvPr id="4" name="Title 3"/>
          <p:cNvSpPr>
            <a:spLocks noGrp="1"/>
          </p:cNvSpPr>
          <p:nvPr>
            <p:ph type="title"/>
          </p:nvPr>
        </p:nvSpPr>
        <p:spPr/>
        <p:txBody>
          <a:bodyPr/>
          <a:lstStyle/>
          <a:p>
            <a:r>
              <a:rPr lang="en-US"/>
              <a:t>Nyquist Bandwidth</a:t>
            </a:r>
          </a:p>
        </p:txBody>
      </p:sp>
    </p:spTree>
    <p:extLst>
      <p:ext uri="{BB962C8B-B14F-4D97-AF65-F5344CB8AC3E}">
        <p14:creationId xmlns:p14="http://schemas.microsoft.com/office/powerpoint/2010/main" val="190763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152400" y="2286000"/>
            <a:ext cx="8382000" cy="411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8490" y="578234"/>
            <a:ext cx="7756263" cy="1054250"/>
          </a:xfrm>
        </p:spPr>
        <p:txBody>
          <a:bodyPr>
            <a:normAutofit fontScale="90000"/>
          </a:bodyPr>
          <a:lstStyle/>
          <a:p>
            <a:r>
              <a:rPr lang="en-US"/>
              <a:t>Switched Communications Networks</a:t>
            </a:r>
          </a:p>
        </p:txBody>
      </p:sp>
    </p:spTree>
    <p:extLst>
      <p:ext uri="{BB962C8B-B14F-4D97-AF65-F5344CB8AC3E}">
        <p14:creationId xmlns:p14="http://schemas.microsoft.com/office/powerpoint/2010/main" val="1880361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1" y="2133601"/>
            <a:ext cx="8991600" cy="3992562"/>
          </a:xfrm>
        </p:spPr>
        <p:txBody>
          <a:bodyPr/>
          <a:lstStyle/>
          <a:p>
            <a:r>
              <a:rPr lang="en-US"/>
              <a:t>Consider a noiseless channel with a bandwidth of 3000 Hz transmitting a signal with two signal levels. What is the maximum bit rate? </a:t>
            </a:r>
          </a:p>
          <a:p>
            <a:endParaRPr lang="en-US"/>
          </a:p>
        </p:txBody>
      </p:sp>
      <p:sp>
        <p:nvSpPr>
          <p:cNvPr id="3" name="Date Placeholder 2"/>
          <p:cNvSpPr>
            <a:spLocks noGrp="1"/>
          </p:cNvSpPr>
          <p:nvPr>
            <p:ph type="dt" sz="half" idx="10"/>
          </p:nvPr>
        </p:nvSpPr>
        <p:spPr/>
        <p:txBody>
          <a:bodyPr/>
          <a:lstStyle/>
          <a:p>
            <a:fld id="{86BE664E-CCAB-4323-9A8A-983A2A11BF0A}" type="datetime1">
              <a:rPr lang="en-US" smtClean="0"/>
              <a:t>10/15/2021</a:t>
            </a:fld>
            <a:endParaRPr lang="en-US"/>
          </a:p>
        </p:txBody>
      </p:sp>
      <p:sp>
        <p:nvSpPr>
          <p:cNvPr id="4" name="Title 3"/>
          <p:cNvSpPr>
            <a:spLocks noGrp="1"/>
          </p:cNvSpPr>
          <p:nvPr>
            <p:ph type="title"/>
          </p:nvPr>
        </p:nvSpPr>
        <p:spPr/>
        <p:txBody>
          <a:bodyPr/>
          <a:lstStyle/>
          <a:p>
            <a:r>
              <a:rPr lang="en-US"/>
              <a:t>Nyquist Bandwidth</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25" t="47761" r="41470" b="45383"/>
          <a:stretch/>
        </p:blipFill>
        <p:spPr bwMode="auto">
          <a:xfrm>
            <a:off x="609601" y="3810000"/>
            <a:ext cx="6973960" cy="730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96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AE88B660-C6C0-4DE7-9938-9EA25007CA02}" type="datetime1">
              <a:rPr lang="en-US" smtClean="0"/>
              <a:t>10/15/2021</a:t>
            </a:fld>
            <a:endParaRPr lang="en-US"/>
          </a:p>
        </p:txBody>
      </p:sp>
      <p:sp>
        <p:nvSpPr>
          <p:cNvPr id="4" name="Title 3"/>
          <p:cNvSpPr>
            <a:spLocks noGrp="1"/>
          </p:cNvSpPr>
          <p:nvPr>
            <p:ph type="title"/>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6" t="17724" r="20718" b="21082"/>
          <a:stretch/>
        </p:blipFill>
        <p:spPr bwMode="auto">
          <a:xfrm>
            <a:off x="152400" y="152400"/>
            <a:ext cx="8862431"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7356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8BA4BF-EF79-4011-A8CA-DF4B6A031FA5}" type="datetime1">
              <a:rPr lang="en-US" smtClean="0"/>
              <a:t>10/15/2021</a:t>
            </a:fld>
            <a:endParaRPr 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81" t="21456" r="16837" b="19247"/>
          <a:stretch/>
        </p:blipFill>
        <p:spPr bwMode="auto">
          <a:xfrm>
            <a:off x="152400" y="152400"/>
            <a:ext cx="8962471"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418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8BA4BF-EF79-4011-A8CA-DF4B6A031FA5}" type="datetime1">
              <a:rPr lang="en-US" smtClean="0"/>
              <a:t>10/15/2021</a:t>
            </a:fld>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14" t="20149" r="22564" b="31934"/>
          <a:stretch/>
        </p:blipFill>
        <p:spPr bwMode="auto">
          <a:xfrm>
            <a:off x="228599" y="152400"/>
            <a:ext cx="8629019"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8882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3096" y="2247900"/>
            <a:ext cx="6357808" cy="387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44551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533400"/>
            <a:ext cx="8763001"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502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47800"/>
            <a:ext cx="9144000" cy="5410200"/>
          </a:xfrm>
        </p:spPr>
        <p:txBody>
          <a:bodyPr>
            <a:normAutofit/>
          </a:bodyPr>
          <a:lstStyle/>
          <a:p>
            <a:r>
              <a:rPr lang="en-US"/>
              <a:t>It is very important in data communications that how fast we can send data, in bits per second over a channel. </a:t>
            </a:r>
          </a:p>
          <a:p>
            <a:r>
              <a:rPr lang="en-US"/>
              <a:t>Data rate depends on three factors:</a:t>
            </a:r>
          </a:p>
          <a:p>
            <a:pPr marL="0" indent="0">
              <a:buNone/>
            </a:pPr>
            <a:r>
              <a:rPr lang="en-US"/>
              <a:t>1. The bandwidth available</a:t>
            </a:r>
          </a:p>
          <a:p>
            <a:pPr marL="0" indent="0">
              <a:buNone/>
            </a:pPr>
            <a:r>
              <a:rPr lang="en-US"/>
              <a:t>2. The level of the signals we use</a:t>
            </a:r>
          </a:p>
          <a:p>
            <a:pPr marL="0" indent="0">
              <a:buNone/>
            </a:pPr>
            <a:r>
              <a:rPr lang="en-US"/>
              <a:t>3. The quality of the channel (the level of noise)</a:t>
            </a:r>
          </a:p>
          <a:p>
            <a:r>
              <a:rPr lang="en-US"/>
              <a:t>Two theoretical formulas were developed to calculate the data rate: one by </a:t>
            </a:r>
            <a:r>
              <a:rPr lang="en-US" b="1"/>
              <a:t>Nyquist</a:t>
            </a:r>
            <a:r>
              <a:rPr lang="en-US"/>
              <a:t> for a noiseless channel. another by </a:t>
            </a:r>
            <a:r>
              <a:rPr lang="en-US" b="1"/>
              <a:t>Shannon</a:t>
            </a:r>
            <a:r>
              <a:rPr lang="en-US"/>
              <a:t> for a noisy channel.</a:t>
            </a:r>
          </a:p>
        </p:txBody>
      </p:sp>
      <p:sp>
        <p:nvSpPr>
          <p:cNvPr id="2" name="Title 1"/>
          <p:cNvSpPr>
            <a:spLocks noGrp="1"/>
          </p:cNvSpPr>
          <p:nvPr>
            <p:ph type="title"/>
          </p:nvPr>
        </p:nvSpPr>
        <p:spPr/>
        <p:txBody>
          <a:bodyPr/>
          <a:lstStyle/>
          <a:p>
            <a:r>
              <a:rPr lang="en-US" b="1"/>
              <a:t>DATA RATE LIMITS</a:t>
            </a:r>
            <a:endParaRPr lang="en-US"/>
          </a:p>
        </p:txBody>
      </p:sp>
    </p:spTree>
    <p:extLst>
      <p:ext uri="{BB962C8B-B14F-4D97-AF65-F5344CB8AC3E}">
        <p14:creationId xmlns:p14="http://schemas.microsoft.com/office/powerpoint/2010/main" val="2433853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0"/>
            <a:ext cx="8686799" cy="3840162"/>
          </a:xfrm>
        </p:spPr>
        <p:txBody>
          <a:bodyPr>
            <a:normAutofit/>
          </a:bodyPr>
          <a:lstStyle/>
          <a:p>
            <a:pPr marL="0" indent="0" algn="just">
              <a:buNone/>
            </a:pPr>
            <a:r>
              <a:rPr lang="en-US" err="1"/>
              <a:t>BitRate</a:t>
            </a:r>
            <a:r>
              <a:rPr lang="en-US"/>
              <a:t> = 2 x bandwidth x log</a:t>
            </a:r>
            <a:r>
              <a:rPr lang="en-US" baseline="-25000"/>
              <a:t>2</a:t>
            </a:r>
            <a:r>
              <a:rPr lang="en-US"/>
              <a:t> </a:t>
            </a:r>
            <a:r>
              <a:rPr lang="en-US" i="1"/>
              <a:t>L</a:t>
            </a:r>
            <a:endParaRPr lang="en-US"/>
          </a:p>
          <a:p>
            <a:pPr algn="just"/>
            <a:r>
              <a:rPr lang="en-US" i="1"/>
              <a:t>Where L </a:t>
            </a:r>
            <a:r>
              <a:rPr lang="en-US"/>
              <a:t>is the number of signal levels used to represent data, and </a:t>
            </a:r>
            <a:r>
              <a:rPr lang="en-US" err="1"/>
              <a:t>BitRate</a:t>
            </a:r>
            <a:r>
              <a:rPr lang="en-US"/>
              <a:t> is the bit rate in bits per second.</a:t>
            </a:r>
          </a:p>
          <a:p>
            <a:pPr algn="just"/>
            <a:r>
              <a:rPr lang="en-US"/>
              <a:t>Example: Consider a noiseless channel with a bandwidth of 3000 Hz transmitting a signal with two signal levels. Calculated the maximum bit rate.</a:t>
            </a:r>
          </a:p>
        </p:txBody>
      </p:sp>
      <p:sp>
        <p:nvSpPr>
          <p:cNvPr id="2" name="Title 1"/>
          <p:cNvSpPr>
            <a:spLocks noGrp="1"/>
          </p:cNvSpPr>
          <p:nvPr>
            <p:ph type="title"/>
          </p:nvPr>
        </p:nvSpPr>
        <p:spPr/>
        <p:txBody>
          <a:bodyPr>
            <a:normAutofit fontScale="90000"/>
          </a:bodyPr>
          <a:lstStyle/>
          <a:p>
            <a:r>
              <a:rPr lang="en-US"/>
              <a:t>Noiseless Channel: Nyquist Bit Rate</a:t>
            </a:r>
          </a:p>
        </p:txBody>
      </p:sp>
    </p:spTree>
    <p:extLst>
      <p:ext uri="{BB962C8B-B14F-4D97-AF65-F5344CB8AC3E}">
        <p14:creationId xmlns:p14="http://schemas.microsoft.com/office/powerpoint/2010/main" val="1462052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err="1"/>
              <a:t>BitRate</a:t>
            </a:r>
            <a:r>
              <a:rPr lang="en-US"/>
              <a:t> =2 x 3000 x log2 2 =6000 bps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669916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We need to send 265 kbps over a noiseless channel with a bandwidth of 20 kHz. How many </a:t>
            </a:r>
            <a:r>
              <a:rPr lang="en-US" err="1"/>
              <a:t>signallevels</a:t>
            </a:r>
            <a:r>
              <a:rPr lang="en-US"/>
              <a:t> do we need?</a:t>
            </a:r>
          </a:p>
        </p:txBody>
      </p:sp>
      <p:sp>
        <p:nvSpPr>
          <p:cNvPr id="2" name="Title 1"/>
          <p:cNvSpPr>
            <a:spLocks noGrp="1"/>
          </p:cNvSpPr>
          <p:nvPr>
            <p:ph type="title"/>
          </p:nvPr>
        </p:nvSpPr>
        <p:spPr/>
        <p:txBody>
          <a:bodyPr/>
          <a:lstStyle/>
          <a:p>
            <a:r>
              <a:rPr lang="en-US"/>
              <a:t>Example 2</a:t>
            </a:r>
          </a:p>
        </p:txBody>
      </p:sp>
    </p:spTree>
    <p:extLst>
      <p:ext uri="{BB962C8B-B14F-4D97-AF65-F5344CB8AC3E}">
        <p14:creationId xmlns:p14="http://schemas.microsoft.com/office/powerpoint/2010/main" val="288125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381000"/>
            <a:ext cx="7772400" cy="685800"/>
          </a:xfrm>
        </p:spPr>
        <p:txBody>
          <a:bodyPr/>
          <a:lstStyle/>
          <a:p>
            <a:pPr eaLnBrk="1" hangingPunct="1"/>
            <a:r>
              <a:rPr lang="en-US" altLang="en-US">
                <a:solidFill>
                  <a:schemeClr val="bg1"/>
                </a:solidFill>
              </a:rPr>
              <a:t>Circuit Switching</a:t>
            </a:r>
          </a:p>
        </p:txBody>
      </p:sp>
      <p:sp>
        <p:nvSpPr>
          <p:cNvPr id="8195" name="Rectangle 3"/>
          <p:cNvSpPr>
            <a:spLocks noGrp="1" noChangeArrowheads="1"/>
          </p:cNvSpPr>
          <p:nvPr>
            <p:ph type="body" idx="1"/>
          </p:nvPr>
        </p:nvSpPr>
        <p:spPr>
          <a:xfrm>
            <a:off x="0" y="1052513"/>
            <a:ext cx="9144000" cy="5272087"/>
          </a:xfrm>
        </p:spPr>
        <p:txBody>
          <a:bodyPr/>
          <a:lstStyle/>
          <a:p>
            <a:pPr algn="just" eaLnBrk="1" hangingPunct="1"/>
            <a:r>
              <a:rPr lang="en-US" altLang="en-US" sz="2800" b="1">
                <a:solidFill>
                  <a:schemeClr val="bg1"/>
                </a:solidFill>
              </a:rPr>
              <a:t>Circuit switching</a:t>
            </a:r>
            <a:r>
              <a:rPr lang="en-US" altLang="en-US" sz="2800">
                <a:solidFill>
                  <a:schemeClr val="bg1"/>
                </a:solidFill>
              </a:rPr>
              <a:t> is a technique that directly connects the sender and the receiver in an unbroken path.</a:t>
            </a:r>
          </a:p>
          <a:p>
            <a:pPr algn="just" eaLnBrk="1" hangingPunct="1"/>
            <a:r>
              <a:rPr lang="en-US" altLang="en-US" sz="2800">
                <a:solidFill>
                  <a:schemeClr val="bg1"/>
                </a:solidFill>
              </a:rPr>
              <a:t>Telephone switching equipment, for example, establishes a path that connects the caller's telephone to the receiver's telephone by making a physical connection.</a:t>
            </a:r>
          </a:p>
          <a:p>
            <a:pPr algn="just" eaLnBrk="1" hangingPunct="1"/>
            <a:r>
              <a:rPr lang="en-US" altLang="en-US" sz="2800">
                <a:solidFill>
                  <a:schemeClr val="bg1"/>
                </a:solidFill>
              </a:rPr>
              <a:t>With this type of switching technique, once a connection is established, a dedicated path exists between both ends until the connection is terminated.</a:t>
            </a:r>
          </a:p>
          <a:p>
            <a:pPr algn="just" eaLnBrk="1" hangingPunct="1"/>
            <a:r>
              <a:rPr lang="en-US" altLang="en-US" sz="2800">
                <a:solidFill>
                  <a:schemeClr val="bg1"/>
                </a:solidFill>
              </a:rPr>
              <a:t>Routing decisions must be made when the circuit is first established, but there are no decisions made after that time. </a:t>
            </a:r>
          </a:p>
          <a:p>
            <a:pPr eaLnBrk="1" hangingPunct="1"/>
            <a:endParaRPr lang="en-US" altLang="en-US" sz="2800"/>
          </a:p>
        </p:txBody>
      </p:sp>
      <p:sp>
        <p:nvSpPr>
          <p:cNvPr id="81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C07D764C-C1AF-458F-BE08-5F022620504A}"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3586878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pl-PL"/>
              <a:t>265,000 =2 X 20,000 X logz </a:t>
            </a:r>
            <a:r>
              <a:rPr lang="pl-PL" i="1"/>
              <a:t>L</a:t>
            </a:r>
          </a:p>
          <a:p>
            <a:r>
              <a:rPr lang="en-US"/>
              <a:t>log2 </a:t>
            </a:r>
            <a:r>
              <a:rPr lang="en-US" i="1"/>
              <a:t>L </a:t>
            </a:r>
            <a:r>
              <a:rPr lang="en-US"/>
              <a:t>=6.625 </a:t>
            </a:r>
            <a:r>
              <a:rPr lang="en-US" i="1"/>
              <a:t>L </a:t>
            </a:r>
            <a:r>
              <a:rPr lang="en-US"/>
              <a:t>=26.625 = 98.7 levels</a:t>
            </a:r>
          </a:p>
          <a:p>
            <a:endParaRPr lang="en-US"/>
          </a:p>
          <a:p>
            <a:r>
              <a:rPr lang="en-US"/>
              <a:t>Since this result is not a power of 2, we need to either increase the number of levels or reduce the bit rate. If we have 128 levels, the bit rate is 280 kbps. If we have 64 levels, the bit rate is 240 kbps.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05896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Capacity =bandwidth X log2 (1 +SNR)</a:t>
            </a:r>
          </a:p>
          <a:p>
            <a:endParaRPr lang="en-US"/>
          </a:p>
          <a:p>
            <a:r>
              <a:rPr lang="en-US"/>
              <a:t>A telephone line normally has a bandwidth of 3000 Hz (300 to 3300 Hz) assigned for data communications. The signal-to-noise ratio is usually 3162. For this channel the capacity is calculated as</a:t>
            </a:r>
          </a:p>
        </p:txBody>
      </p:sp>
      <p:sp>
        <p:nvSpPr>
          <p:cNvPr id="2" name="Title 1"/>
          <p:cNvSpPr>
            <a:spLocks noGrp="1"/>
          </p:cNvSpPr>
          <p:nvPr>
            <p:ph type="title"/>
          </p:nvPr>
        </p:nvSpPr>
        <p:spPr/>
        <p:txBody>
          <a:bodyPr>
            <a:normAutofit fontScale="90000"/>
          </a:bodyPr>
          <a:lstStyle/>
          <a:p>
            <a:r>
              <a:rPr lang="en-US"/>
              <a:t>Noisy Channel: Shannon Capacity</a:t>
            </a:r>
          </a:p>
        </p:txBody>
      </p:sp>
    </p:spTree>
    <p:extLst>
      <p:ext uri="{BB962C8B-B14F-4D97-AF65-F5344CB8AC3E}">
        <p14:creationId xmlns:p14="http://schemas.microsoft.com/office/powerpoint/2010/main" val="1173554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C =</a:t>
            </a:r>
            <a:r>
              <a:rPr lang="en-US" i="1"/>
              <a:t>B </a:t>
            </a:r>
            <a:r>
              <a:rPr lang="en-US"/>
              <a:t>log2 (1 + SNR) =3000 log2 (l + 3162) =3000 log2 3163</a:t>
            </a:r>
          </a:p>
          <a:p>
            <a:r>
              <a:rPr lang="en-US"/>
              <a:t>= 3000 x 11.62 = 34,860 bps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3392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Bandwidth</a:t>
            </a:r>
          </a:p>
          <a:p>
            <a:r>
              <a:rPr lang="en-US"/>
              <a:t>Throughput</a:t>
            </a:r>
          </a:p>
          <a:p>
            <a:r>
              <a:rPr lang="en-US"/>
              <a:t>Latency (Delay)</a:t>
            </a:r>
          </a:p>
          <a:p>
            <a:r>
              <a:rPr lang="en-US"/>
              <a:t>Jitter</a:t>
            </a:r>
          </a:p>
          <a:p>
            <a:endParaRPr lang="en-US"/>
          </a:p>
        </p:txBody>
      </p:sp>
      <p:sp>
        <p:nvSpPr>
          <p:cNvPr id="2" name="Title 1"/>
          <p:cNvSpPr>
            <a:spLocks noGrp="1"/>
          </p:cNvSpPr>
          <p:nvPr>
            <p:ph type="title"/>
          </p:nvPr>
        </p:nvSpPr>
        <p:spPr/>
        <p:txBody>
          <a:bodyPr/>
          <a:lstStyle/>
          <a:p>
            <a:r>
              <a:rPr lang="en-US"/>
              <a:t>PERFORMANCE</a:t>
            </a:r>
          </a:p>
        </p:txBody>
      </p:sp>
    </p:spTree>
    <p:extLst>
      <p:ext uri="{BB962C8B-B14F-4D97-AF65-F5344CB8AC3E}">
        <p14:creationId xmlns:p14="http://schemas.microsoft.com/office/powerpoint/2010/main" val="22246062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715000"/>
          </a:xfrm>
        </p:spPr>
        <p:txBody>
          <a:bodyPr>
            <a:normAutofit/>
          </a:bodyPr>
          <a:lstStyle/>
          <a:p>
            <a:pPr algn="just"/>
            <a:r>
              <a:rPr lang="en-US"/>
              <a:t>Two different measuring values: bandwidth in hertz and bandwidth in bits per second.</a:t>
            </a:r>
          </a:p>
          <a:p>
            <a:pPr algn="just"/>
            <a:r>
              <a:rPr lang="en-US" b="1" i="1"/>
              <a:t>Bandwidth in Hertz</a:t>
            </a:r>
            <a:r>
              <a:rPr lang="en-US" i="1"/>
              <a:t>: </a:t>
            </a:r>
            <a:r>
              <a:rPr lang="en-US"/>
              <a:t>Bandwidth in hertz is the range of frequencies contained in a composite signal or the range of frequencies a channel can pass. For example, we can say the bandwidth of a subscriber telephone line is 4 kHz.</a:t>
            </a:r>
          </a:p>
          <a:p>
            <a:pPr algn="just"/>
            <a:r>
              <a:rPr lang="en-US" b="1" i="1"/>
              <a:t>Bandwidth in Bits per Seconds: </a:t>
            </a:r>
            <a:r>
              <a:rPr lang="en-US"/>
              <a:t>refer to the number of bits per second that a channel, a link, or even a network can transmit. For example, one can say the bandwidth of a Fast Ethernet network (or the links in this network) is a maximum of 100 Mbps. </a:t>
            </a:r>
          </a:p>
        </p:txBody>
      </p:sp>
      <p:sp>
        <p:nvSpPr>
          <p:cNvPr id="2" name="Title 1"/>
          <p:cNvSpPr>
            <a:spLocks noGrp="1"/>
          </p:cNvSpPr>
          <p:nvPr>
            <p:ph type="title"/>
          </p:nvPr>
        </p:nvSpPr>
        <p:spPr/>
        <p:txBody>
          <a:bodyPr/>
          <a:lstStyle/>
          <a:p>
            <a:r>
              <a:rPr lang="en-US"/>
              <a:t>Bandwidth</a:t>
            </a:r>
          </a:p>
        </p:txBody>
      </p:sp>
    </p:spTree>
    <p:extLst>
      <p:ext uri="{BB962C8B-B14F-4D97-AF65-F5344CB8AC3E}">
        <p14:creationId xmlns:p14="http://schemas.microsoft.com/office/powerpoint/2010/main" val="3767497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9144000" cy="5562600"/>
          </a:xfrm>
        </p:spPr>
        <p:txBody>
          <a:bodyPr>
            <a:normAutofit/>
          </a:bodyPr>
          <a:lstStyle/>
          <a:p>
            <a:r>
              <a:rPr lang="en-US"/>
              <a:t>The throughput is a measure of how fast we can actually send data through a network. A link may have a bandwidth of </a:t>
            </a:r>
            <a:r>
              <a:rPr lang="en-US" i="1"/>
              <a:t>B </a:t>
            </a:r>
            <a:r>
              <a:rPr lang="en-US"/>
              <a:t>bps, but we can only send </a:t>
            </a:r>
            <a:r>
              <a:rPr lang="en-US" i="1"/>
              <a:t>T </a:t>
            </a:r>
            <a:r>
              <a:rPr lang="en-US"/>
              <a:t>bps through this link with </a:t>
            </a:r>
            <a:r>
              <a:rPr lang="en-US" i="1"/>
              <a:t>T </a:t>
            </a:r>
            <a:r>
              <a:rPr lang="en-US"/>
              <a:t>always less than </a:t>
            </a:r>
            <a:r>
              <a:rPr lang="en-US" i="1"/>
              <a:t>B. </a:t>
            </a:r>
          </a:p>
          <a:p>
            <a:r>
              <a:rPr lang="en-US"/>
              <a:t>In other words, the bandwidth is a potential measurement of a link; the throughput is an actual measurement of how fast we can send data.</a:t>
            </a:r>
          </a:p>
        </p:txBody>
      </p:sp>
      <p:sp>
        <p:nvSpPr>
          <p:cNvPr id="2" name="Title 1"/>
          <p:cNvSpPr>
            <a:spLocks noGrp="1"/>
          </p:cNvSpPr>
          <p:nvPr>
            <p:ph type="title"/>
          </p:nvPr>
        </p:nvSpPr>
        <p:spPr/>
        <p:txBody>
          <a:bodyPr/>
          <a:lstStyle/>
          <a:p>
            <a:r>
              <a:rPr lang="en-US"/>
              <a:t>Throughput</a:t>
            </a:r>
          </a:p>
        </p:txBody>
      </p:sp>
    </p:spTree>
    <p:extLst>
      <p:ext uri="{BB962C8B-B14F-4D97-AF65-F5344CB8AC3E}">
        <p14:creationId xmlns:p14="http://schemas.microsoft.com/office/powerpoint/2010/main" val="3570452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lstStyle/>
          <a:p>
            <a:r>
              <a:rPr lang="en-US"/>
              <a:t>A network with bandwidth of 10 Mbps can pass only an average of 12,000 frames per minute with each frame carrying an average of 10,000 bits. What is the throughput of this network?</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80490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5012" y="3701256"/>
            <a:ext cx="513397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62006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9144000" cy="5562600"/>
          </a:xfrm>
        </p:spPr>
        <p:txBody>
          <a:bodyPr/>
          <a:lstStyle/>
          <a:p>
            <a:r>
              <a:rPr lang="en-US"/>
              <a:t>The latency or delay defines how long it takes for an entire message to completely arrive at the destination from the time the first bit is sent out from the source. We can say that latency is made of four components: propagation time, transmission time, queuing time and processing delay.</a:t>
            </a:r>
          </a:p>
          <a:p>
            <a:r>
              <a:rPr lang="en-US"/>
              <a:t>Latency =propagation time + transmission time + queuing time + processing delay</a:t>
            </a:r>
            <a:endParaRPr lang="en-US" b="1"/>
          </a:p>
        </p:txBody>
      </p:sp>
      <p:sp>
        <p:nvSpPr>
          <p:cNvPr id="2" name="Title 1"/>
          <p:cNvSpPr>
            <a:spLocks noGrp="1"/>
          </p:cNvSpPr>
          <p:nvPr>
            <p:ph type="title"/>
          </p:nvPr>
        </p:nvSpPr>
        <p:spPr/>
        <p:txBody>
          <a:bodyPr/>
          <a:lstStyle/>
          <a:p>
            <a:r>
              <a:rPr lang="en-US"/>
              <a:t>Latency (Delay)</a:t>
            </a:r>
          </a:p>
        </p:txBody>
      </p:sp>
    </p:spTree>
    <p:extLst>
      <p:ext uri="{BB962C8B-B14F-4D97-AF65-F5344CB8AC3E}">
        <p14:creationId xmlns:p14="http://schemas.microsoft.com/office/powerpoint/2010/main" val="380777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1. </a:t>
            </a:r>
            <a:r>
              <a:rPr lang="en-US" i="1"/>
              <a:t>Propagation Time: </a:t>
            </a:r>
            <a:r>
              <a:rPr lang="en-US"/>
              <a:t>measures the time required for a bit to travel from the source to the destination. The propagation time is calculated by dividing the distance by the propagation speed.</a:t>
            </a:r>
          </a:p>
          <a:p>
            <a:endParaRPr lang="en-US"/>
          </a:p>
        </p:txBody>
      </p:sp>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0"/>
            <a:ext cx="8444136"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82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2000" y="304800"/>
            <a:ext cx="7772400" cy="762000"/>
          </a:xfrm>
        </p:spPr>
        <p:txBody>
          <a:bodyPr/>
          <a:lstStyle/>
          <a:p>
            <a:pPr eaLnBrk="1" hangingPunct="1"/>
            <a:r>
              <a:rPr lang="en-US" altLang="en-US">
                <a:solidFill>
                  <a:schemeClr val="bg1"/>
                </a:solidFill>
              </a:rPr>
              <a:t>Circuit switching</a:t>
            </a:r>
          </a:p>
        </p:txBody>
      </p:sp>
      <p:sp>
        <p:nvSpPr>
          <p:cNvPr id="9219" name="Rectangle 3"/>
          <p:cNvSpPr>
            <a:spLocks noChangeArrowheads="1"/>
          </p:cNvSpPr>
          <p:nvPr/>
        </p:nvSpPr>
        <p:spPr bwMode="auto">
          <a:xfrm>
            <a:off x="0" y="1125538"/>
            <a:ext cx="91440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FontTx/>
              <a:buNone/>
            </a:pPr>
            <a:r>
              <a:rPr lang="en-US" altLang="en-US" sz="2800" b="1" i="1">
                <a:solidFill>
                  <a:srgbClr val="FFFFFF"/>
                </a:solidFill>
              </a:rPr>
              <a:t>Advantages:</a:t>
            </a:r>
            <a:r>
              <a:rPr lang="en-US" altLang="en-US" sz="2800">
                <a:solidFill>
                  <a:srgbClr val="FFFFFF"/>
                </a:solidFill>
              </a:rPr>
              <a:t> </a:t>
            </a:r>
          </a:p>
          <a:p>
            <a:pPr lvl="1" fontAlgn="base">
              <a:spcBef>
                <a:spcPct val="0"/>
              </a:spcBef>
              <a:spcAft>
                <a:spcPct val="0"/>
              </a:spcAft>
              <a:buFontTx/>
              <a:buChar char="•"/>
            </a:pPr>
            <a:r>
              <a:rPr lang="en-US" altLang="en-US">
                <a:solidFill>
                  <a:srgbClr val="FFFFFF"/>
                </a:solidFill>
              </a:rPr>
              <a:t> The communication channel (once established) is dedicated. </a:t>
            </a:r>
          </a:p>
          <a:p>
            <a:pPr fontAlgn="base">
              <a:spcBef>
                <a:spcPct val="0"/>
              </a:spcBef>
              <a:spcAft>
                <a:spcPct val="0"/>
              </a:spcAft>
              <a:buFontTx/>
              <a:buNone/>
            </a:pPr>
            <a:r>
              <a:rPr lang="en-US" altLang="en-US" sz="2800" b="1" i="1">
                <a:solidFill>
                  <a:srgbClr val="FFFFFF"/>
                </a:solidFill>
              </a:rPr>
              <a:t>Disadvantages: </a:t>
            </a:r>
            <a:endParaRPr lang="en-US" altLang="en-US" sz="2800">
              <a:solidFill>
                <a:srgbClr val="FFFFFF"/>
              </a:solidFill>
            </a:endParaRPr>
          </a:p>
          <a:p>
            <a:pPr algn="just" fontAlgn="base">
              <a:spcBef>
                <a:spcPct val="0"/>
              </a:spcBef>
              <a:spcAft>
                <a:spcPct val="0"/>
              </a:spcAft>
            </a:pPr>
            <a:r>
              <a:rPr lang="en-US" altLang="en-US" sz="2800">
                <a:solidFill>
                  <a:srgbClr val="FFFFFF"/>
                </a:solidFill>
              </a:rPr>
              <a:t>   Possible </a:t>
            </a:r>
            <a:r>
              <a:rPr lang="en-US" altLang="en-US" sz="2800" b="1">
                <a:solidFill>
                  <a:srgbClr val="FFFFFF"/>
                </a:solidFill>
              </a:rPr>
              <a:t>long wait </a:t>
            </a:r>
            <a:r>
              <a:rPr lang="en-US" altLang="en-US" sz="2800">
                <a:solidFill>
                  <a:srgbClr val="FFFFFF"/>
                </a:solidFill>
              </a:rPr>
              <a:t>to establish a connection, (10 sec,       more on long- distance or international calls.) during which  no data can be transmitted.</a:t>
            </a:r>
          </a:p>
          <a:p>
            <a:pPr algn="just" fontAlgn="base">
              <a:spcBef>
                <a:spcPct val="0"/>
              </a:spcBef>
              <a:spcAft>
                <a:spcPct val="0"/>
              </a:spcAft>
            </a:pPr>
            <a:r>
              <a:rPr lang="en-US" altLang="en-US" sz="2800" b="1">
                <a:solidFill>
                  <a:srgbClr val="FFFFFF"/>
                </a:solidFill>
              </a:rPr>
              <a:t>   More expensive </a:t>
            </a:r>
            <a:r>
              <a:rPr lang="en-US" altLang="en-US" sz="2800">
                <a:solidFill>
                  <a:srgbClr val="FFFFFF"/>
                </a:solidFill>
              </a:rPr>
              <a:t>than any other switching techniques,   because a dedicated path is required for each connection. </a:t>
            </a:r>
            <a:r>
              <a:rPr lang="en-US" altLang="en-US" sz="2800" b="1">
                <a:solidFill>
                  <a:srgbClr val="FFFFFF"/>
                </a:solidFill>
              </a:rPr>
              <a:t>Inefficient use </a:t>
            </a:r>
            <a:r>
              <a:rPr lang="en-US" altLang="en-US" sz="2800">
                <a:solidFill>
                  <a:srgbClr val="FFFFFF"/>
                </a:solidFill>
              </a:rPr>
              <a:t>of the communication channel, because the channel is not used when the connected systems are not  using it.</a:t>
            </a:r>
          </a:p>
        </p:txBody>
      </p:sp>
      <p:sp>
        <p:nvSpPr>
          <p:cNvPr id="922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831E1A76-574E-424D-B39C-2303568C1C04}" type="datetime1">
              <a:rPr lang="en-US" altLang="en-US" sz="1400" smtClean="0">
                <a:solidFill>
                  <a:srgbClr val="000000"/>
                </a:solidFill>
              </a:rPr>
              <a:pPr eaLnBrk="1" hangingPunct="1">
                <a:spcBef>
                  <a:spcPct val="0"/>
                </a:spcBef>
                <a:buFontTx/>
                <a:buNone/>
              </a:pPr>
              <a:t>10/15/2021</a:t>
            </a:fld>
            <a:endParaRPr lang="es-ES" altLang="en-US" sz="1400">
              <a:solidFill>
                <a:srgbClr val="000000"/>
              </a:solidFill>
            </a:endParaRPr>
          </a:p>
        </p:txBody>
      </p:sp>
    </p:spTree>
    <p:extLst>
      <p:ext uri="{BB962C8B-B14F-4D97-AF65-F5344CB8AC3E}">
        <p14:creationId xmlns:p14="http://schemas.microsoft.com/office/powerpoint/2010/main" val="1374306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83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19684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09875" y="3867944"/>
            <a:ext cx="35242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444223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t>Jitter is a problem if different packets of data encounter different delays and the application using the data at the receiver site is time-sensitive (audio and video data, for example).</a:t>
            </a:r>
          </a:p>
          <a:p>
            <a:r>
              <a:rPr lang="en-US" b="1"/>
              <a:t>If </a:t>
            </a:r>
            <a:r>
              <a:rPr lang="en-US"/>
              <a:t>the delay for the first packet is 20 </a:t>
            </a:r>
            <a:r>
              <a:rPr lang="en-US" err="1"/>
              <a:t>ms</a:t>
            </a:r>
            <a:r>
              <a:rPr lang="en-US"/>
              <a:t>, for the second is 45 </a:t>
            </a:r>
            <a:r>
              <a:rPr lang="en-US" err="1"/>
              <a:t>ms</a:t>
            </a:r>
            <a:r>
              <a:rPr lang="en-US"/>
              <a:t>, and for the third is 40 </a:t>
            </a:r>
            <a:r>
              <a:rPr lang="en-US" err="1"/>
              <a:t>ms</a:t>
            </a:r>
            <a:r>
              <a:rPr lang="en-US"/>
              <a:t>, then the real-time application that uses the packets endures jitter.</a:t>
            </a:r>
          </a:p>
        </p:txBody>
      </p:sp>
      <p:sp>
        <p:nvSpPr>
          <p:cNvPr id="2" name="Title 1"/>
          <p:cNvSpPr>
            <a:spLocks noGrp="1"/>
          </p:cNvSpPr>
          <p:nvPr>
            <p:ph type="title"/>
          </p:nvPr>
        </p:nvSpPr>
        <p:spPr/>
        <p:txBody>
          <a:bodyPr/>
          <a:lstStyle/>
          <a:p>
            <a:r>
              <a:rPr lang="en-US" b="1"/>
              <a:t>Jitter</a:t>
            </a:r>
            <a:endParaRPr lang="en-US"/>
          </a:p>
        </p:txBody>
      </p:sp>
    </p:spTree>
    <p:extLst>
      <p:ext uri="{BB962C8B-B14F-4D97-AF65-F5344CB8AC3E}">
        <p14:creationId xmlns:p14="http://schemas.microsoft.com/office/powerpoint/2010/main" val="3103352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57537" y="3910806"/>
            <a:ext cx="28289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a:t>Transmission time</a:t>
            </a:r>
          </a:p>
        </p:txBody>
      </p:sp>
      <p:sp>
        <p:nvSpPr>
          <p:cNvPr id="4" name="Rectangle 3"/>
          <p:cNvSpPr/>
          <p:nvPr/>
        </p:nvSpPr>
        <p:spPr>
          <a:xfrm>
            <a:off x="-289271" y="1765240"/>
            <a:ext cx="7924800" cy="2308324"/>
          </a:xfrm>
          <a:prstGeom prst="rect">
            <a:avLst/>
          </a:prstGeom>
        </p:spPr>
        <p:txBody>
          <a:bodyPr wrap="square">
            <a:spAutoFit/>
          </a:bodyPr>
          <a:lstStyle/>
          <a:p>
            <a:r>
              <a:rPr lang="en-US" sz="3600"/>
              <a:t>The time required for transmission of a</a:t>
            </a:r>
          </a:p>
          <a:p>
            <a:r>
              <a:rPr lang="en-US" sz="3600"/>
              <a:t>message depends on the size of the message and the bandwidth of the channel.</a:t>
            </a:r>
          </a:p>
        </p:txBody>
      </p:sp>
    </p:spTree>
    <p:extLst>
      <p:ext uri="{BB962C8B-B14F-4D97-AF65-F5344CB8AC3E}">
        <p14:creationId xmlns:p14="http://schemas.microsoft.com/office/powerpoint/2010/main" val="1471257817"/>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B0B573EC6A244CBB1320D8E6061CD0" ma:contentTypeVersion="12" ma:contentTypeDescription="Create a new document." ma:contentTypeScope="" ma:versionID="607c0016ddcdc6d8dce74a8843b43174">
  <xsd:schema xmlns:xsd="http://www.w3.org/2001/XMLSchema" xmlns:xs="http://www.w3.org/2001/XMLSchema" xmlns:p="http://schemas.microsoft.com/office/2006/metadata/properties" xmlns:ns2="d12f77d6-7435-44c9-91b9-005915f196b3" xmlns:ns3="a14683dc-acff-4aa3-9ceb-a35f8ebed1f0" targetNamespace="http://schemas.microsoft.com/office/2006/metadata/properties" ma:root="true" ma:fieldsID="3984c9aaa21a942eebc8c95f5575fa7a" ns2:_="" ns3:_="">
    <xsd:import namespace="d12f77d6-7435-44c9-91b9-005915f196b3"/>
    <xsd:import namespace="a14683dc-acff-4aa3-9ceb-a35f8ebed1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f77d6-7435-44c9-91b9-005915f19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14683dc-acff-4aa3-9ceb-a35f8ebed1f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948EA1-E06D-43D3-A00B-226241B963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6DE3168-7618-422E-A1BE-5A24CE5A6AA4}">
  <ds:schemaRefs>
    <ds:schemaRef ds:uri="http://schemas.microsoft.com/sharepoint/v3/contenttype/forms"/>
  </ds:schemaRefs>
</ds:datastoreItem>
</file>

<file path=customXml/itemProps3.xml><?xml version="1.0" encoding="utf-8"?>
<ds:datastoreItem xmlns:ds="http://schemas.openxmlformats.org/officeDocument/2006/customXml" ds:itemID="{5B6A2E75-835F-4FB9-BD42-A3B3F767A8B0}"/>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93</Slides>
  <Notes>0</Notes>
  <HiddenSlides>0</HiddenSlides>
  <ScaleCrop>false</ScaleCrop>
  <HeadingPairs>
    <vt:vector size="4" baseType="variant">
      <vt:variant>
        <vt:lpstr>Theme</vt:lpstr>
      </vt:variant>
      <vt:variant>
        <vt:i4>2</vt:i4>
      </vt:variant>
      <vt:variant>
        <vt:lpstr>Slide Titles</vt:lpstr>
      </vt:variant>
      <vt:variant>
        <vt:i4>93</vt:i4>
      </vt:variant>
    </vt:vector>
  </HeadingPairs>
  <TitlesOfParts>
    <vt:vector size="95" baseType="lpstr">
      <vt:lpstr>Diseño predeterminado</vt:lpstr>
      <vt:lpstr>Hardcover</vt:lpstr>
      <vt:lpstr>Circuit and Packet switching</vt:lpstr>
      <vt:lpstr>Overview</vt:lpstr>
      <vt:lpstr>PowerPoint Presentation</vt:lpstr>
      <vt:lpstr>PowerPoint Presentation</vt:lpstr>
      <vt:lpstr>Types of networks</vt:lpstr>
      <vt:lpstr>Switched communications network</vt:lpstr>
      <vt:lpstr>Switched Communications Networks</vt:lpstr>
      <vt:lpstr>Circuit Switching</vt:lpstr>
      <vt:lpstr>Circuit switching</vt:lpstr>
      <vt:lpstr>Message Switching</vt:lpstr>
      <vt:lpstr>Message Switching</vt:lpstr>
      <vt:lpstr>Message Switching</vt:lpstr>
      <vt:lpstr>Message Switching</vt:lpstr>
      <vt:lpstr>Message Switching</vt:lpstr>
      <vt:lpstr>Packet Switching</vt:lpstr>
      <vt:lpstr>Packet Switching</vt:lpstr>
      <vt:lpstr>Packet size</vt:lpstr>
      <vt:lpstr>Packet switching</vt:lpstr>
      <vt:lpstr>Packet Switching: Datagram</vt:lpstr>
      <vt:lpstr>Packet Switching: Virtual Circuit</vt:lpstr>
      <vt:lpstr>Packet Switching:Virtual Circuit</vt:lpstr>
      <vt:lpstr>Packet Switching: Virtual Circuit</vt:lpstr>
      <vt:lpstr>Advantages of packet switching</vt:lpstr>
      <vt:lpstr>Disadvantages of packet switching</vt:lpstr>
      <vt:lpstr>Implementing Network Software</vt:lpstr>
      <vt:lpstr>Implementing Network Software</vt:lpstr>
      <vt:lpstr>Implementing Network Software - Sockets</vt:lpstr>
      <vt:lpstr>Sockets</vt:lpstr>
      <vt:lpstr>Example </vt:lpstr>
      <vt:lpstr>Socket Programming in Networking</vt:lpstr>
      <vt:lpstr>Implementing Network Software</vt:lpstr>
      <vt:lpstr>TYPES</vt:lpstr>
      <vt:lpstr>Use of Sockets</vt:lpstr>
      <vt:lpstr>Sockets : Client-Server application</vt:lpstr>
      <vt:lpstr>Sockets : Client-Server application</vt:lpstr>
      <vt:lpstr>Sockets : Client-Server application</vt:lpstr>
      <vt:lpstr>PowerPoint Presentation</vt:lpstr>
      <vt:lpstr>PowerPoint Presentation</vt:lpstr>
      <vt:lpstr>PowerPoint Presentation</vt:lpstr>
      <vt:lpstr>Noisy data</vt:lpstr>
      <vt:lpstr>Sources of noise</vt:lpstr>
      <vt:lpstr>PowerPoint Presentation</vt:lpstr>
      <vt:lpstr>Impairments </vt:lpstr>
      <vt:lpstr>Attenuation</vt:lpstr>
      <vt:lpstr>Measurement of Attenuation</vt:lpstr>
      <vt:lpstr>Decibel</vt:lpstr>
      <vt:lpstr>Example 1</vt:lpstr>
      <vt:lpstr>Example 2</vt:lpstr>
      <vt:lpstr>Example 3</vt:lpstr>
      <vt:lpstr>Distortion</vt:lpstr>
      <vt:lpstr>Distortion</vt:lpstr>
      <vt:lpstr>Distortion</vt:lpstr>
      <vt:lpstr>Distortion</vt:lpstr>
      <vt:lpstr>Difference between attenuation and distortion</vt:lpstr>
      <vt:lpstr>Noise</vt:lpstr>
      <vt:lpstr>Thermal noise</vt:lpstr>
      <vt:lpstr>Thermal noise</vt:lpstr>
      <vt:lpstr>PowerPoint Presentation</vt:lpstr>
      <vt:lpstr>PowerPoint Presentation</vt:lpstr>
      <vt:lpstr>PowerPoint Presentation</vt:lpstr>
      <vt:lpstr>Signal-to-noise ratio (SNR)</vt:lpstr>
      <vt:lpstr>PowerPoint Presentation</vt:lpstr>
      <vt:lpstr>Bit error rate(BER)</vt:lpstr>
      <vt:lpstr>Bit error rate(BER)</vt:lpstr>
      <vt:lpstr>Effect of noise practice</vt:lpstr>
      <vt:lpstr>Channel capacity</vt:lpstr>
      <vt:lpstr>PowerPoint Presentation</vt:lpstr>
      <vt:lpstr>DATA RATE LIMITS</vt:lpstr>
      <vt:lpstr>Nyquist Bandwidth</vt:lpstr>
      <vt:lpstr>Nyquist Bandwidth</vt:lpstr>
      <vt:lpstr>PowerPoint Presentation</vt:lpstr>
      <vt:lpstr>PowerPoint Presentation</vt:lpstr>
      <vt:lpstr>PowerPoint Presentation</vt:lpstr>
      <vt:lpstr>PowerPoint Presentation</vt:lpstr>
      <vt:lpstr>PowerPoint Presentation</vt:lpstr>
      <vt:lpstr>DATA RATE LIMITS</vt:lpstr>
      <vt:lpstr>Noiseless Channel: Nyquist Bit Rate</vt:lpstr>
      <vt:lpstr>PowerPoint Presentation</vt:lpstr>
      <vt:lpstr>Example 2</vt:lpstr>
      <vt:lpstr>PowerPoint Presentation</vt:lpstr>
      <vt:lpstr>Noisy Channel: Shannon Capacity</vt:lpstr>
      <vt:lpstr>PowerPoint Presentation</vt:lpstr>
      <vt:lpstr>PERFORMANCE</vt:lpstr>
      <vt:lpstr>Bandwidth</vt:lpstr>
      <vt:lpstr>Throughput</vt:lpstr>
      <vt:lpstr>PowerPoint Presentation</vt:lpstr>
      <vt:lpstr>PowerPoint Presentation</vt:lpstr>
      <vt:lpstr>Latency (Delay)</vt:lpstr>
      <vt:lpstr>PowerPoint Presentation</vt:lpstr>
      <vt:lpstr>PowerPoint Presentation</vt:lpstr>
      <vt:lpstr>PowerPoint Presentation</vt:lpstr>
      <vt:lpstr>Jitter</vt:lpstr>
      <vt:lpstr>Transmission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IMPAIRMENT</dc:title>
  <dc:creator>Admin</dc:creator>
  <cp:revision>2</cp:revision>
  <dcterms:created xsi:type="dcterms:W3CDTF">2006-08-16T00:00:00Z</dcterms:created>
  <dcterms:modified xsi:type="dcterms:W3CDTF">2021-10-15T20:48:08Z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0x01010095B0B573EC6A244CBB1320D8E6061CD0</vt:lpwstr>
  </property>
</Properties>
</file>